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notesMasterIdLst>
    <p:notesMasterId r:id="rId38"/>
  </p:notesMasterIdLst>
  <p:sldIdLst>
    <p:sldId id="539" r:id="rId2"/>
    <p:sldId id="525" r:id="rId3"/>
    <p:sldId id="526" r:id="rId4"/>
    <p:sldId id="527" r:id="rId5"/>
    <p:sldId id="528" r:id="rId6"/>
    <p:sldId id="529" r:id="rId7"/>
    <p:sldId id="530" r:id="rId8"/>
    <p:sldId id="531" r:id="rId9"/>
    <p:sldId id="532" r:id="rId10"/>
    <p:sldId id="533" r:id="rId11"/>
    <p:sldId id="534" r:id="rId12"/>
    <p:sldId id="535" r:id="rId13"/>
    <p:sldId id="536" r:id="rId14"/>
    <p:sldId id="312" r:id="rId15"/>
    <p:sldId id="313" r:id="rId16"/>
    <p:sldId id="413" r:id="rId17"/>
    <p:sldId id="315" r:id="rId18"/>
    <p:sldId id="414" r:id="rId19"/>
    <p:sldId id="314" r:id="rId20"/>
    <p:sldId id="415" r:id="rId21"/>
    <p:sldId id="316" r:id="rId22"/>
    <p:sldId id="416" r:id="rId23"/>
    <p:sldId id="317" r:id="rId24"/>
    <p:sldId id="417" r:id="rId25"/>
    <p:sldId id="318" r:id="rId26"/>
    <p:sldId id="418" r:id="rId27"/>
    <p:sldId id="319" r:id="rId28"/>
    <p:sldId id="487" r:id="rId29"/>
    <p:sldId id="423" r:id="rId30"/>
    <p:sldId id="320" r:id="rId31"/>
    <p:sldId id="419" r:id="rId32"/>
    <p:sldId id="323" r:id="rId33"/>
    <p:sldId id="422" r:id="rId34"/>
    <p:sldId id="322" r:id="rId35"/>
    <p:sldId id="420" r:id="rId36"/>
    <p:sldId id="524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FF"/>
    <a:srgbClr val="008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83025" autoAdjust="0"/>
  </p:normalViewPr>
  <p:slideViewPr>
    <p:cSldViewPr>
      <p:cViewPr>
        <p:scale>
          <a:sx n="50" d="100"/>
          <a:sy n="50" d="100"/>
        </p:scale>
        <p:origin x="1950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7EA41F-F937-4695-ABB5-3DD9FC03DBB8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806739-C791-46CE-93F0-517719BD1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52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806739-C791-46CE-93F0-517719BD194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60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Creating an Object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create an object, you must first design the template from which it can be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instantiated. This template is known as a class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first_class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// a very minimal class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first_class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class is the basis from which you can instantiate any number of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first_class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objects. To create an instance of an object, you must use the new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statement: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$obj1 = new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first_class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$obj2 = new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first_class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print "\$obj1 is a ".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($obj1)."&lt;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&gt;";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print "\$obj2 is a ".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($obj2)."&lt;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&gt;";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 test that $obj1 and $obj2 contain objects with PHP's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 function.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previous code fragment,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returns the string "object", which is then written to the browser.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806739-C791-46CE-93F0-517719BD194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34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 Properties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Objects have access to special variables called properties. These can be declared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anywhere within the body of your class, but for the sake of clarity should be defined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top. A property can be a value, an array, or even another object: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first_class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$name = "harry";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Notice that we declared our variable with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keyword. This is essential in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 of a class, and you will be rewarded with a parse error if you forget it. Now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first_class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object that is created will contain a property called name with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value of "harry". You can access this property from outside the object and even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it: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first_class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$name = "harry";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$obj1 = new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first_class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$obj2 = new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first_class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$obj1-&gt;name = "bob";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print "$obj1-&gt;name&lt;BR&gt;";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print "$obj2-&gt;name&lt;BR&gt;";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-&gt; operator allows you to access or change the properties of an object.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Although $obj1 and $obj2 were born with the name of "harry", we have helped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$obj2 to change its mind by assigning the string "bob" to its name property, before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the -&gt; operator once again to print each object's name property to the screen.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806739-C791-46CE-93F0-517719BD194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93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806739-C791-46CE-93F0-517719BD194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9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method is a function defined within a class. Every object instantiated from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 will have the method's functionality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&lt;html&gt;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&lt;head&gt;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&lt;body&gt;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&lt;?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php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first_class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{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$name;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function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sayHello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print "hello";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}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}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$obj1 = new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first_class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$obj1-&gt;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sayHello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(); // outputs "hello"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?&gt;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&lt;/body&gt;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&lt;/html&gt;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806739-C791-46CE-93F0-517719BD194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33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sz="1200" dirty="0" smtClean="0"/>
              <a:t>&lt;?</a:t>
            </a:r>
            <a:r>
              <a:rPr lang="en-US" sz="1200" dirty="0" err="1" smtClean="0"/>
              <a:t>php</a:t>
            </a:r>
            <a:r>
              <a:rPr lang="en-US" sz="1200" dirty="0" smtClean="0"/>
              <a:t>  		// include function start a car</a:t>
            </a:r>
          </a:p>
          <a:p>
            <a:pPr marL="119062" indent="0">
              <a:buNone/>
            </a:pPr>
            <a:r>
              <a:rPr lang="en-US" sz="1200" dirty="0" smtClean="0"/>
              <a:t>class car{</a:t>
            </a:r>
          </a:p>
          <a:p>
            <a:pPr marL="119062" indent="0">
              <a:buNone/>
            </a:pPr>
            <a:r>
              <a:rPr lang="en-US" sz="1200" dirty="0" err="1" smtClean="0"/>
              <a:t>var</a:t>
            </a:r>
            <a:r>
              <a:rPr lang="en-US" sz="1200" dirty="0" smtClean="0"/>
              <a:t> $</a:t>
            </a:r>
            <a:r>
              <a:rPr lang="en-US" sz="1200" dirty="0" err="1" smtClean="0"/>
              <a:t>regno</a:t>
            </a:r>
            <a:r>
              <a:rPr lang="en-US" sz="1200" dirty="0" smtClean="0"/>
              <a:t>=1787;</a:t>
            </a:r>
          </a:p>
          <a:p>
            <a:pPr marL="119062" indent="0">
              <a:buNone/>
            </a:pPr>
            <a:r>
              <a:rPr lang="en-US" sz="1200" dirty="0" err="1" smtClean="0"/>
              <a:t>var</a:t>
            </a:r>
            <a:r>
              <a:rPr lang="en-US" sz="1200" dirty="0" smtClean="0"/>
              <a:t> $brand="none";</a:t>
            </a:r>
          </a:p>
          <a:p>
            <a:pPr marL="119062" indent="0">
              <a:buNone/>
            </a:pPr>
            <a:r>
              <a:rPr lang="en-US" sz="1200" dirty="0" err="1" smtClean="0"/>
              <a:t>var</a:t>
            </a:r>
            <a:r>
              <a:rPr lang="en-US" sz="1200" dirty="0" smtClean="0"/>
              <a:t> $color="none";</a:t>
            </a:r>
          </a:p>
          <a:p>
            <a:pPr marL="119062" indent="0">
              <a:buNone/>
            </a:pPr>
            <a:r>
              <a:rPr lang="en-US" sz="1200" dirty="0" smtClean="0"/>
              <a:t>function start() {</a:t>
            </a:r>
          </a:p>
          <a:p>
            <a:pPr marL="119062" indent="0">
              <a:buNone/>
            </a:pPr>
            <a:r>
              <a:rPr lang="en-US" sz="1200" dirty="0" smtClean="0"/>
              <a:t>echo “Starting the car </a:t>
            </a:r>
            <a:r>
              <a:rPr lang="en-US" sz="1200" dirty="0" err="1" smtClean="0"/>
              <a:t>reg</a:t>
            </a:r>
            <a:r>
              <a:rPr lang="en-US" sz="1200" dirty="0" smtClean="0"/>
              <a:t> no:”.$this-&gt;</a:t>
            </a:r>
            <a:r>
              <a:rPr lang="en-US" sz="1200" dirty="0" err="1" smtClean="0"/>
              <a:t>regno</a:t>
            </a:r>
            <a:r>
              <a:rPr lang="en-US" sz="1200" dirty="0" smtClean="0"/>
              <a:t>;</a:t>
            </a:r>
          </a:p>
          <a:p>
            <a:pPr marL="119062" indent="0">
              <a:buNone/>
            </a:pPr>
            <a:r>
              <a:rPr lang="en-US" sz="1200" dirty="0" smtClean="0"/>
              <a:t>}</a:t>
            </a:r>
          </a:p>
          <a:p>
            <a:pPr marL="119062" indent="0">
              <a:buNone/>
            </a:pPr>
            <a:r>
              <a:rPr lang="en-US" sz="1200" dirty="0" smtClean="0"/>
              <a:t>}</a:t>
            </a:r>
          </a:p>
          <a:p>
            <a:pPr marL="119062" indent="0">
              <a:buNone/>
            </a:pPr>
            <a:r>
              <a:rPr lang="en-US" sz="1200" dirty="0" smtClean="0"/>
              <a:t>$</a:t>
            </a:r>
            <a:r>
              <a:rPr lang="en-US" sz="1200" dirty="0" err="1" smtClean="0"/>
              <a:t>obj</a:t>
            </a:r>
            <a:r>
              <a:rPr lang="en-US" sz="1200" dirty="0" smtClean="0"/>
              <a:t>=new car();</a:t>
            </a:r>
          </a:p>
          <a:p>
            <a:pPr marL="119062" indent="0">
              <a:buNone/>
            </a:pPr>
            <a:r>
              <a:rPr lang="en-US" sz="1200" dirty="0" smtClean="0"/>
              <a:t>$</a:t>
            </a:r>
            <a:r>
              <a:rPr lang="en-US" sz="1200" dirty="0" err="1" smtClean="0"/>
              <a:t>obj</a:t>
            </a:r>
            <a:r>
              <a:rPr lang="en-US" sz="1200" dirty="0" smtClean="0"/>
              <a:t>-&gt;start();</a:t>
            </a:r>
          </a:p>
          <a:p>
            <a:pPr marL="119062" indent="0">
              <a:buNone/>
            </a:pPr>
            <a:r>
              <a:rPr lang="en-US" sz="1200" dirty="0" smtClean="0"/>
              <a:t>?&gt;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806739-C791-46CE-93F0-517719BD194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23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806739-C791-46CE-93F0-517719BD194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83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806739-C791-46CE-93F0-517719BD194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0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4AE668-F1CA-43CC-B224-31C4FB1DBC35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EFC5B-740B-4522-A0AB-5F62F4C767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7" name="Picture 3" descr="C:\Users\Dell PC\Desktop\mainp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38" y="2133600"/>
            <a:ext cx="91627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5431" y="4800600"/>
            <a:ext cx="8696169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47901"/>
            <a:ext cx="3886200" cy="19811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2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D99824-1F69-4447-A1FA-885D9A971CFD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F0F90-7C74-4A0B-8F64-E4025412BF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74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A6526-D663-48E6-9215-CEB195B25779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039B4-C0FB-4C68-9D23-BFF8BCD281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8C5B54-1915-4CCF-BFE8-35A322F52A79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D9CF1-302D-4F0B-92B7-33217D1A59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 descr="C:\Users\Dell PC\Desktop\templat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172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DBDF9C-0C2C-44E4-A845-2D25F1BABF6B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E5768-A308-4713-BFA1-B86A1A288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10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5772F5-FBC4-4CEF-AE3F-43F45729A248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C6ADA-1504-4291-A2C4-533E1D2E0A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15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2E72A5-4903-410D-8791-A372FD1F24FD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AE5CF-A03A-4DBF-B1DB-DF3D5CB202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6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D1508-1772-4A02-80CA-2EB513C787D2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3ED1E-04D3-4624-AA03-F86959AA64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9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1E7AA6-C5F1-48F7-90D3-6DDD94D4EDA2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B0EBB-2F9F-409B-93E8-4092BA6839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40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6DCCC5-D01C-4F8B-9B0D-7F7EDD315DC6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EBEA3-F81C-42D0-B78D-3014A771B6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32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E074C9-74CC-4DE2-B1F3-373E5E47989D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5F67E-9C63-49F9-856D-181D3B7A99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18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78CB468-4193-42D6-A575-D53A1410C8CC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F4C108-F6EC-4FF6-A109-4D6046DA9A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C:\Users\Dell PC\Desktop\template2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38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381000" y="4800600"/>
            <a:ext cx="8077200" cy="1500188"/>
          </a:xfrm>
        </p:spPr>
        <p:txBody>
          <a:bodyPr>
            <a:normAutofit fontScale="62500" lnSpcReduction="20000"/>
          </a:bodyPr>
          <a:lstStyle/>
          <a:p>
            <a:pPr eaLnBrk="1" hangingPunct="1"/>
            <a:endParaRPr lang="en-US" sz="2400" b="1" dirty="0" smtClean="0"/>
          </a:p>
          <a:p>
            <a:pPr eaLnBrk="1" hangingPunct="1"/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Week 7 Server </a:t>
            </a: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side programming</a:t>
            </a:r>
            <a:endParaRPr lang="en-US" sz="2400" b="1" dirty="0" smtClean="0"/>
          </a:p>
          <a:p>
            <a:pPr eaLnBrk="1" hangingPunct="1"/>
            <a:r>
              <a:rPr lang="en-US" dirty="0" smtClean="0"/>
              <a:t>PHP Scripting Language</a:t>
            </a:r>
          </a:p>
          <a:p>
            <a:pPr eaLnBrk="1" hangingPunct="1"/>
            <a:r>
              <a:rPr lang="en-US" dirty="0" smtClean="0"/>
              <a:t>MySQL Database</a:t>
            </a:r>
          </a:p>
          <a:p>
            <a:pPr eaLnBrk="1" hangingPunct="1"/>
            <a:r>
              <a:rPr lang="en-US" dirty="0" smtClean="0"/>
              <a:t>Apache Server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43175"/>
            <a:ext cx="3733800" cy="167335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IT4103 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W</a:t>
            </a:r>
            <a:r>
              <a:rPr lang="en-US" sz="3200" dirty="0" smtClean="0"/>
              <a:t>eb Programming</a:t>
            </a:r>
            <a:endParaRPr lang="en-US" sz="32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1" y="5181600"/>
            <a:ext cx="1524000" cy="1345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37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9062" indent="0">
              <a:buNone/>
            </a:pPr>
            <a:r>
              <a:rPr lang="en-US" sz="2400" dirty="0"/>
              <a:t>&lt;?</a:t>
            </a:r>
            <a:r>
              <a:rPr lang="en-US" sz="2400" dirty="0" err="1"/>
              <a:t>php</a:t>
            </a:r>
            <a:endParaRPr lang="en-US" sz="2400" dirty="0"/>
          </a:p>
          <a:p>
            <a:pPr marL="119062" indent="0">
              <a:buNone/>
            </a:pPr>
            <a:r>
              <a:rPr lang="en-US" sz="2400" dirty="0"/>
              <a:t>	class Car{</a:t>
            </a:r>
          </a:p>
          <a:p>
            <a:pPr marL="119062" indent="0">
              <a:buNone/>
            </a:pPr>
            <a:r>
              <a:rPr lang="en-US" sz="2400" dirty="0"/>
              <a:t>		</a:t>
            </a:r>
            <a:r>
              <a:rPr lang="en-US" sz="2400" dirty="0" err="1"/>
              <a:t>var</a:t>
            </a:r>
            <a:r>
              <a:rPr lang="en-US" sz="2400" dirty="0"/>
              <a:t> $brand = "Nissan";</a:t>
            </a:r>
          </a:p>
          <a:p>
            <a:pPr marL="119062" indent="0">
              <a:buNone/>
            </a:pPr>
            <a:r>
              <a:rPr lang="en-US" sz="2400" dirty="0"/>
              <a:t>		</a:t>
            </a:r>
            <a:r>
              <a:rPr lang="en-US" sz="2400" dirty="0" err="1"/>
              <a:t>var</a:t>
            </a:r>
            <a:r>
              <a:rPr lang="en-US" sz="2400" dirty="0"/>
              <a:t> $model = "Sunny";</a:t>
            </a:r>
          </a:p>
          <a:p>
            <a:pPr marL="119062" indent="0">
              <a:buNone/>
            </a:pPr>
            <a:r>
              <a:rPr lang="en-US" sz="2400" dirty="0"/>
              <a:t>		</a:t>
            </a:r>
            <a:r>
              <a:rPr lang="en-US" sz="2400" dirty="0" err="1"/>
              <a:t>var</a:t>
            </a:r>
            <a:r>
              <a:rPr lang="en-US" sz="2400" dirty="0"/>
              <a:t> $color = "red";</a:t>
            </a:r>
          </a:p>
          <a:p>
            <a:pPr marL="119062" indent="0">
              <a:buNone/>
            </a:pPr>
            <a:r>
              <a:rPr lang="en-US" sz="2400" dirty="0"/>
              <a:t>		</a:t>
            </a:r>
          </a:p>
          <a:p>
            <a:pPr marL="119062" indent="0">
              <a:buNone/>
            </a:pPr>
            <a:r>
              <a:rPr lang="en-US" sz="2400" dirty="0"/>
              <a:t>		function start(){</a:t>
            </a:r>
          </a:p>
          <a:p>
            <a:pPr marL="119062" indent="0">
              <a:buNone/>
            </a:pPr>
            <a:r>
              <a:rPr lang="en-US" sz="2400" dirty="0"/>
              <a:t>			echo $this-&gt;model." car is started...";</a:t>
            </a:r>
          </a:p>
          <a:p>
            <a:pPr marL="119062" indent="0">
              <a:buNone/>
            </a:pPr>
            <a:r>
              <a:rPr lang="en-US" sz="2400" dirty="0"/>
              <a:t>		}</a:t>
            </a:r>
          </a:p>
          <a:p>
            <a:pPr marL="119062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}</a:t>
            </a:r>
            <a:endParaRPr lang="en-US" sz="2400" dirty="0"/>
          </a:p>
          <a:p>
            <a:pPr marL="119062" indent="0">
              <a:buNone/>
            </a:pPr>
            <a:r>
              <a:rPr lang="en-US" sz="2400" dirty="0"/>
              <a:t>	$</a:t>
            </a:r>
            <a:r>
              <a:rPr lang="en-US" sz="2400" dirty="0" err="1"/>
              <a:t>carone</a:t>
            </a:r>
            <a:r>
              <a:rPr lang="en-US" sz="2400" dirty="0"/>
              <a:t> = new Car();</a:t>
            </a:r>
          </a:p>
          <a:p>
            <a:pPr marL="119062" indent="0">
              <a:buNone/>
            </a:pPr>
            <a:r>
              <a:rPr lang="en-US" sz="2400" dirty="0"/>
              <a:t>	$</a:t>
            </a:r>
            <a:r>
              <a:rPr lang="en-US" sz="2400" dirty="0" err="1"/>
              <a:t>carone</a:t>
            </a:r>
            <a:r>
              <a:rPr lang="en-US" sz="2400" dirty="0"/>
              <a:t>-&gt;start();</a:t>
            </a:r>
          </a:p>
          <a:p>
            <a:pPr marL="119062" indent="0">
              <a:buNone/>
            </a:pPr>
            <a:r>
              <a:rPr lang="en-US" sz="2400" dirty="0"/>
              <a:t>?&gt;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0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119062" indent="0">
              <a:buNone/>
            </a:pPr>
            <a:r>
              <a:rPr lang="en-US" sz="2000" dirty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pPr marL="119062" indent="0">
              <a:buNone/>
            </a:pPr>
            <a:r>
              <a:rPr lang="en-US" sz="2000" dirty="0"/>
              <a:t>class car</a:t>
            </a:r>
          </a:p>
          <a:p>
            <a:pPr marL="119062" indent="0">
              <a:buNone/>
            </a:pPr>
            <a:r>
              <a:rPr lang="en-US" sz="2000" dirty="0"/>
              <a:t>{</a:t>
            </a:r>
          </a:p>
          <a:p>
            <a:pPr marL="119062" indent="0">
              <a:buNone/>
            </a:pPr>
            <a:r>
              <a:rPr lang="en-US" sz="2000" dirty="0" err="1"/>
              <a:t>var</a:t>
            </a:r>
            <a:r>
              <a:rPr lang="en-US" sz="2000" dirty="0"/>
              <a:t> $</a:t>
            </a:r>
            <a:r>
              <a:rPr lang="en-US" sz="2000" dirty="0" err="1"/>
              <a:t>regno</a:t>
            </a:r>
            <a:r>
              <a:rPr lang="en-US" sz="2000" dirty="0"/>
              <a:t>;</a:t>
            </a:r>
          </a:p>
          <a:p>
            <a:pPr marL="119062" indent="0">
              <a:buNone/>
            </a:pPr>
            <a:r>
              <a:rPr lang="en-US" sz="2000" dirty="0" err="1"/>
              <a:t>var</a:t>
            </a:r>
            <a:r>
              <a:rPr lang="en-US" sz="2000" dirty="0"/>
              <a:t> $model;</a:t>
            </a:r>
          </a:p>
          <a:p>
            <a:pPr marL="119062" indent="0">
              <a:buNone/>
            </a:pPr>
            <a:r>
              <a:rPr lang="en-US" sz="2000" dirty="0" err="1"/>
              <a:t>var</a:t>
            </a:r>
            <a:r>
              <a:rPr lang="en-US" sz="2000" dirty="0"/>
              <a:t> $color;</a:t>
            </a:r>
          </a:p>
          <a:p>
            <a:pPr marL="119062" indent="0">
              <a:buNone/>
            </a:pPr>
            <a:r>
              <a:rPr lang="en-US" sz="2000" dirty="0"/>
              <a:t>	function car($</a:t>
            </a:r>
            <a:r>
              <a:rPr lang="en-US" sz="2000" dirty="0" err="1"/>
              <a:t>r,$m,$c</a:t>
            </a:r>
            <a:r>
              <a:rPr lang="en-US" sz="2000" dirty="0"/>
              <a:t>) {</a:t>
            </a:r>
          </a:p>
          <a:p>
            <a:pPr marL="119062" indent="0">
              <a:buNone/>
            </a:pPr>
            <a:r>
              <a:rPr lang="en-US" sz="2000" dirty="0"/>
              <a:t>	$this-&gt;</a:t>
            </a:r>
            <a:r>
              <a:rPr lang="en-US" sz="2000" dirty="0" err="1"/>
              <a:t>regno</a:t>
            </a:r>
            <a:r>
              <a:rPr lang="en-US" sz="2000" dirty="0"/>
              <a:t>=$r;</a:t>
            </a:r>
          </a:p>
          <a:p>
            <a:pPr marL="119062" indent="0">
              <a:buNone/>
            </a:pPr>
            <a:r>
              <a:rPr lang="en-US" sz="2000" dirty="0"/>
              <a:t>	$this-&gt;model=$m;</a:t>
            </a:r>
          </a:p>
          <a:p>
            <a:pPr marL="119062" indent="0">
              <a:buNone/>
            </a:pPr>
            <a:r>
              <a:rPr lang="en-US" sz="2000" dirty="0"/>
              <a:t>	$this-&gt;color=$c;</a:t>
            </a:r>
          </a:p>
          <a:p>
            <a:pPr marL="119062" indent="0">
              <a:buNone/>
            </a:pPr>
            <a:r>
              <a:rPr lang="en-US" sz="2000" dirty="0"/>
              <a:t>	} </a:t>
            </a:r>
          </a:p>
          <a:p>
            <a:pPr marL="119062" indent="0">
              <a:buNone/>
            </a:pPr>
            <a:r>
              <a:rPr lang="en-US" sz="2000" dirty="0"/>
              <a:t>}</a:t>
            </a:r>
          </a:p>
          <a:p>
            <a:pPr marL="119062" indent="0">
              <a:buNone/>
            </a:pPr>
            <a:r>
              <a:rPr lang="en-US" sz="2000" dirty="0"/>
              <a:t>$</a:t>
            </a:r>
            <a:r>
              <a:rPr lang="en-US" sz="2000" dirty="0" err="1"/>
              <a:t>obj</a:t>
            </a:r>
            <a:r>
              <a:rPr lang="en-US" sz="2000" dirty="0"/>
              <a:t>=new car(1001,'sareena','blue');</a:t>
            </a:r>
          </a:p>
          <a:p>
            <a:pPr marL="119062" indent="0">
              <a:buNone/>
            </a:pPr>
            <a:r>
              <a:rPr lang="en-US" sz="2000" dirty="0"/>
              <a:t>echo "</a:t>
            </a:r>
            <a:r>
              <a:rPr lang="en-US" sz="2000" dirty="0" err="1"/>
              <a:t>reg</a:t>
            </a:r>
            <a:r>
              <a:rPr lang="en-US" sz="2000" dirty="0"/>
              <a:t> no :".($</a:t>
            </a:r>
            <a:r>
              <a:rPr lang="en-US" sz="2000" dirty="0" err="1"/>
              <a:t>obj</a:t>
            </a:r>
            <a:r>
              <a:rPr lang="en-US" sz="2000" dirty="0"/>
              <a:t>-&gt;</a:t>
            </a:r>
            <a:r>
              <a:rPr lang="en-US" sz="2000" dirty="0" err="1"/>
              <a:t>regno</a:t>
            </a:r>
            <a:r>
              <a:rPr lang="en-US" sz="2000" dirty="0"/>
              <a:t>)."&lt;</a:t>
            </a:r>
            <a:r>
              <a:rPr lang="en-US" sz="2000" dirty="0" err="1"/>
              <a:t>br</a:t>
            </a:r>
            <a:r>
              <a:rPr lang="en-US" sz="2000" dirty="0"/>
              <a:t>/&gt;";</a:t>
            </a:r>
          </a:p>
          <a:p>
            <a:pPr marL="119062" indent="0">
              <a:buNone/>
            </a:pPr>
            <a:r>
              <a:rPr lang="en-US" sz="2000" dirty="0"/>
              <a:t>echo "model:".($</a:t>
            </a:r>
            <a:r>
              <a:rPr lang="en-US" sz="2000" dirty="0" err="1"/>
              <a:t>obj</a:t>
            </a:r>
            <a:r>
              <a:rPr lang="en-US" sz="2000" dirty="0"/>
              <a:t>-&gt;model)."&lt;</a:t>
            </a:r>
            <a:r>
              <a:rPr lang="en-US" sz="2000" dirty="0" err="1"/>
              <a:t>br</a:t>
            </a:r>
            <a:r>
              <a:rPr lang="en-US" sz="2000" dirty="0"/>
              <a:t>/&gt;";</a:t>
            </a:r>
          </a:p>
          <a:p>
            <a:pPr marL="119062" indent="0">
              <a:buNone/>
            </a:pPr>
            <a:r>
              <a:rPr lang="en-US" sz="2000" dirty="0"/>
              <a:t>echo "color:".($</a:t>
            </a:r>
            <a:r>
              <a:rPr lang="en-US" sz="2000" dirty="0" err="1"/>
              <a:t>obj</a:t>
            </a:r>
            <a:r>
              <a:rPr lang="en-US" sz="2000" dirty="0"/>
              <a:t>-&gt;color)."&lt;</a:t>
            </a:r>
            <a:r>
              <a:rPr lang="en-US" sz="2000" dirty="0" err="1"/>
              <a:t>br</a:t>
            </a:r>
            <a:r>
              <a:rPr lang="en-US" sz="2000" dirty="0"/>
              <a:t>/&gt;";</a:t>
            </a:r>
          </a:p>
          <a:p>
            <a:pPr marL="119062" indent="0">
              <a:buNone/>
            </a:pPr>
            <a:r>
              <a:rPr lang="en-US" sz="2000" dirty="0"/>
              <a:t>?&gt;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27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 marL="119062" indent="0">
              <a:buNone/>
            </a:pPr>
            <a:r>
              <a:rPr lang="en-US" sz="1900" dirty="0"/>
              <a:t>&lt;?</a:t>
            </a:r>
            <a:r>
              <a:rPr lang="en-US" sz="1900" dirty="0" err="1"/>
              <a:t>php</a:t>
            </a:r>
            <a:endParaRPr lang="en-US" sz="1900" dirty="0"/>
          </a:p>
          <a:p>
            <a:pPr marL="119062" indent="0">
              <a:buNone/>
            </a:pPr>
            <a:r>
              <a:rPr lang="en-US" sz="1900" dirty="0"/>
              <a:t>	class Car{</a:t>
            </a:r>
          </a:p>
          <a:p>
            <a:pPr marL="119062" indent="0">
              <a:buNone/>
            </a:pPr>
            <a:r>
              <a:rPr lang="en-US" sz="1900" dirty="0"/>
              <a:t>		</a:t>
            </a:r>
            <a:r>
              <a:rPr lang="en-US" sz="1900" dirty="0" err="1"/>
              <a:t>var</a:t>
            </a:r>
            <a:r>
              <a:rPr lang="en-US" sz="1900" dirty="0"/>
              <a:t> $brand;</a:t>
            </a:r>
          </a:p>
          <a:p>
            <a:pPr marL="119062" indent="0">
              <a:buNone/>
            </a:pPr>
            <a:r>
              <a:rPr lang="en-US" sz="1900" dirty="0"/>
              <a:t>		</a:t>
            </a:r>
            <a:r>
              <a:rPr lang="en-US" sz="1900" dirty="0" err="1"/>
              <a:t>var</a:t>
            </a:r>
            <a:r>
              <a:rPr lang="en-US" sz="1900" dirty="0"/>
              <a:t> $model;</a:t>
            </a:r>
          </a:p>
          <a:p>
            <a:pPr marL="119062" indent="0">
              <a:buNone/>
            </a:pPr>
            <a:r>
              <a:rPr lang="en-US" sz="1900" dirty="0"/>
              <a:t>		</a:t>
            </a:r>
            <a:r>
              <a:rPr lang="en-US" sz="1900" dirty="0" err="1"/>
              <a:t>var</a:t>
            </a:r>
            <a:r>
              <a:rPr lang="en-US" sz="1900" dirty="0"/>
              <a:t> $color;</a:t>
            </a:r>
          </a:p>
          <a:p>
            <a:pPr marL="119062" indent="0">
              <a:buNone/>
            </a:pPr>
            <a:r>
              <a:rPr lang="en-US" sz="1900" dirty="0"/>
              <a:t> </a:t>
            </a:r>
          </a:p>
          <a:p>
            <a:pPr marL="119062" indent="0">
              <a:buNone/>
            </a:pPr>
            <a:r>
              <a:rPr lang="en-US" sz="1900" dirty="0"/>
              <a:t>		function Car($</a:t>
            </a:r>
            <a:r>
              <a:rPr lang="en-US" sz="1900" dirty="0" err="1"/>
              <a:t>b,$m,$c</a:t>
            </a:r>
            <a:r>
              <a:rPr lang="en-US" sz="1900" dirty="0"/>
              <a:t>){</a:t>
            </a:r>
          </a:p>
          <a:p>
            <a:pPr marL="119062" indent="0">
              <a:buNone/>
            </a:pPr>
            <a:r>
              <a:rPr lang="en-US" sz="1900" dirty="0"/>
              <a:t>			$this-&gt;brand = $b;</a:t>
            </a:r>
          </a:p>
          <a:p>
            <a:pPr marL="119062" indent="0">
              <a:buNone/>
            </a:pPr>
            <a:r>
              <a:rPr lang="en-US" sz="1900" dirty="0"/>
              <a:t>			$this-&gt;model = $m;</a:t>
            </a:r>
          </a:p>
          <a:p>
            <a:pPr marL="119062" indent="0">
              <a:buNone/>
            </a:pPr>
            <a:r>
              <a:rPr lang="en-US" sz="1900" dirty="0"/>
              <a:t>			$this-&gt;color = $c;</a:t>
            </a:r>
          </a:p>
          <a:p>
            <a:pPr marL="119062" indent="0">
              <a:buNone/>
            </a:pPr>
            <a:r>
              <a:rPr lang="en-US" sz="1900" dirty="0"/>
              <a:t>		}</a:t>
            </a:r>
          </a:p>
          <a:p>
            <a:pPr marL="119062" indent="0">
              <a:buNone/>
            </a:pPr>
            <a:r>
              <a:rPr lang="en-US" sz="1900" dirty="0"/>
              <a:t>		</a:t>
            </a:r>
          </a:p>
          <a:p>
            <a:pPr marL="119062" indent="0">
              <a:buNone/>
            </a:pPr>
            <a:r>
              <a:rPr lang="en-US" sz="1900" dirty="0"/>
              <a:t>		function start(){</a:t>
            </a:r>
          </a:p>
          <a:p>
            <a:pPr marL="119062" indent="0">
              <a:buNone/>
            </a:pPr>
            <a:r>
              <a:rPr lang="en-US" sz="1900" dirty="0"/>
              <a:t>			echo $this-&gt;model." car is started...";</a:t>
            </a:r>
          </a:p>
          <a:p>
            <a:pPr marL="119062" indent="0">
              <a:buNone/>
            </a:pPr>
            <a:r>
              <a:rPr lang="en-US" sz="1900" dirty="0"/>
              <a:t>		}</a:t>
            </a:r>
          </a:p>
          <a:p>
            <a:pPr marL="119062" indent="0">
              <a:buNone/>
            </a:pPr>
            <a:r>
              <a:rPr lang="en-US" sz="1900" dirty="0"/>
              <a:t>	}</a:t>
            </a:r>
          </a:p>
          <a:p>
            <a:pPr marL="119062" indent="0">
              <a:buNone/>
            </a:pPr>
            <a:r>
              <a:rPr lang="en-US" sz="1900" dirty="0"/>
              <a:t>	$</a:t>
            </a:r>
            <a:r>
              <a:rPr lang="en-US" sz="1900" dirty="0" err="1"/>
              <a:t>carone</a:t>
            </a:r>
            <a:r>
              <a:rPr lang="en-US" sz="1900" dirty="0"/>
              <a:t> = new Car("</a:t>
            </a:r>
            <a:r>
              <a:rPr lang="en-US" sz="1900" dirty="0" err="1"/>
              <a:t>Nissan","Riva-L","Green</a:t>
            </a:r>
            <a:r>
              <a:rPr lang="en-US" sz="1900" dirty="0"/>
              <a:t>");</a:t>
            </a:r>
          </a:p>
          <a:p>
            <a:pPr marL="119062" indent="0">
              <a:buNone/>
            </a:pPr>
            <a:r>
              <a:rPr lang="en-US" sz="1900" dirty="0"/>
              <a:t>	$</a:t>
            </a:r>
            <a:r>
              <a:rPr lang="en-US" sz="1900" dirty="0" err="1"/>
              <a:t>carone</a:t>
            </a:r>
            <a:r>
              <a:rPr lang="en-US" sz="1900" dirty="0"/>
              <a:t>-&gt;start();</a:t>
            </a:r>
          </a:p>
          <a:p>
            <a:pPr marL="119062" indent="0">
              <a:buNone/>
            </a:pPr>
            <a:r>
              <a:rPr lang="en-US" sz="1900" dirty="0"/>
              <a:t>?&gt;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13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Example6-Inheritance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3999"/>
          </a:xfrm>
        </p:spPr>
        <p:txBody>
          <a:bodyPr>
            <a:normAutofit fontScale="92500" lnSpcReduction="20000"/>
          </a:bodyPr>
          <a:lstStyle/>
          <a:p>
            <a:pPr marL="119062" indent="0">
              <a:buNone/>
            </a:pPr>
            <a:r>
              <a:rPr lang="en-US" sz="1400" dirty="0"/>
              <a:t>&lt;?</a:t>
            </a:r>
            <a:r>
              <a:rPr lang="en-US" sz="1400" dirty="0" err="1"/>
              <a:t>php</a:t>
            </a:r>
            <a:endParaRPr lang="en-US" sz="1400" dirty="0"/>
          </a:p>
          <a:p>
            <a:pPr marL="119062" indent="0">
              <a:buNone/>
            </a:pPr>
            <a:r>
              <a:rPr lang="en-US" sz="1400" dirty="0"/>
              <a:t>	class car</a:t>
            </a:r>
          </a:p>
          <a:p>
            <a:pPr marL="119062" indent="0">
              <a:buNone/>
            </a:pPr>
            <a:r>
              <a:rPr lang="en-US" sz="1400" dirty="0"/>
              <a:t>{</a:t>
            </a:r>
          </a:p>
          <a:p>
            <a:pPr marL="119062" indent="0">
              <a:buNone/>
            </a:pPr>
            <a:r>
              <a:rPr lang="en-US" sz="1400" dirty="0" err="1"/>
              <a:t>var</a:t>
            </a:r>
            <a:r>
              <a:rPr lang="en-US" sz="1400" dirty="0"/>
              <a:t> $</a:t>
            </a:r>
            <a:r>
              <a:rPr lang="en-US" sz="1400" dirty="0" err="1"/>
              <a:t>regno</a:t>
            </a:r>
            <a:r>
              <a:rPr lang="en-US" sz="1400" dirty="0"/>
              <a:t>;</a:t>
            </a:r>
          </a:p>
          <a:p>
            <a:pPr marL="119062" indent="0">
              <a:buNone/>
            </a:pPr>
            <a:r>
              <a:rPr lang="en-US" sz="1400" dirty="0" err="1"/>
              <a:t>var</a:t>
            </a:r>
            <a:r>
              <a:rPr lang="en-US" sz="1400" dirty="0"/>
              <a:t> $model;</a:t>
            </a:r>
          </a:p>
          <a:p>
            <a:pPr marL="119062" indent="0">
              <a:buNone/>
            </a:pPr>
            <a:r>
              <a:rPr lang="en-US" sz="1400" dirty="0" err="1"/>
              <a:t>var</a:t>
            </a:r>
            <a:r>
              <a:rPr lang="en-US" sz="1400" dirty="0"/>
              <a:t> $color;</a:t>
            </a:r>
          </a:p>
          <a:p>
            <a:pPr marL="119062" indent="0">
              <a:buNone/>
            </a:pPr>
            <a:r>
              <a:rPr lang="en-US" sz="1400" dirty="0"/>
              <a:t>	function car($</a:t>
            </a:r>
            <a:r>
              <a:rPr lang="en-US" sz="1400" dirty="0" err="1"/>
              <a:t>r,$m,$c</a:t>
            </a:r>
            <a:r>
              <a:rPr lang="en-US" sz="1400" dirty="0"/>
              <a:t>) {</a:t>
            </a:r>
          </a:p>
          <a:p>
            <a:pPr marL="119062" indent="0">
              <a:buNone/>
            </a:pPr>
            <a:r>
              <a:rPr lang="en-US" sz="1400" dirty="0"/>
              <a:t>	$this-&gt;</a:t>
            </a:r>
            <a:r>
              <a:rPr lang="en-US" sz="1400" dirty="0" err="1"/>
              <a:t>regno</a:t>
            </a:r>
            <a:r>
              <a:rPr lang="en-US" sz="1400" dirty="0"/>
              <a:t>=$r;</a:t>
            </a:r>
          </a:p>
          <a:p>
            <a:pPr marL="119062" indent="0">
              <a:buNone/>
            </a:pPr>
            <a:r>
              <a:rPr lang="en-US" sz="1400" dirty="0"/>
              <a:t>	$this-&gt;model=$m;</a:t>
            </a:r>
          </a:p>
          <a:p>
            <a:pPr marL="119062" indent="0">
              <a:buNone/>
            </a:pPr>
            <a:r>
              <a:rPr lang="en-US" sz="1400" dirty="0"/>
              <a:t>	$this-&gt;color=$c;</a:t>
            </a:r>
          </a:p>
          <a:p>
            <a:pPr marL="119062" indent="0">
              <a:buNone/>
            </a:pPr>
            <a:r>
              <a:rPr lang="en-US" sz="1400" dirty="0"/>
              <a:t>	} </a:t>
            </a:r>
          </a:p>
          <a:p>
            <a:pPr marL="119062" indent="0">
              <a:buNone/>
            </a:pPr>
            <a:endParaRPr lang="en-US" sz="1400" dirty="0"/>
          </a:p>
          <a:p>
            <a:pPr marL="119062" indent="0">
              <a:buNone/>
            </a:pPr>
            <a:r>
              <a:rPr lang="en-US" sz="1400" dirty="0"/>
              <a:t>		function start(){</a:t>
            </a:r>
          </a:p>
          <a:p>
            <a:pPr marL="119062" indent="0">
              <a:buNone/>
            </a:pPr>
            <a:r>
              <a:rPr lang="en-US" sz="1400" dirty="0"/>
              <a:t>			echo $this-&gt;model." car is started...&lt;</a:t>
            </a:r>
            <a:r>
              <a:rPr lang="en-US" sz="1400" dirty="0" err="1"/>
              <a:t>br</a:t>
            </a:r>
            <a:r>
              <a:rPr lang="en-US" sz="1400" dirty="0"/>
              <a:t>/&gt;";</a:t>
            </a:r>
          </a:p>
          <a:p>
            <a:pPr marL="119062" indent="0">
              <a:buNone/>
            </a:pPr>
            <a:r>
              <a:rPr lang="en-US" sz="1400" dirty="0"/>
              <a:t>		}</a:t>
            </a:r>
          </a:p>
          <a:p>
            <a:pPr marL="119062" indent="0">
              <a:buNone/>
            </a:pPr>
            <a:r>
              <a:rPr lang="en-US" sz="1400" dirty="0"/>
              <a:t>	}</a:t>
            </a:r>
          </a:p>
          <a:p>
            <a:pPr marL="119062" indent="0">
              <a:buNone/>
            </a:pPr>
            <a:r>
              <a:rPr lang="en-US" sz="1400" dirty="0"/>
              <a:t>	class Wagon extends car{</a:t>
            </a:r>
          </a:p>
          <a:p>
            <a:pPr marL="119062" indent="0">
              <a:buNone/>
            </a:pPr>
            <a:r>
              <a:rPr lang="en-US" sz="1400" dirty="0"/>
              <a:t>		function start2(){</a:t>
            </a:r>
          </a:p>
          <a:p>
            <a:pPr marL="119062" indent="0">
              <a:buNone/>
            </a:pPr>
            <a:r>
              <a:rPr lang="en-US" sz="1400" dirty="0"/>
              <a:t>			echo </a:t>
            </a:r>
            <a:r>
              <a:rPr lang="en-US" sz="1400" dirty="0" smtClean="0"/>
              <a:t>$this-</a:t>
            </a:r>
            <a:r>
              <a:rPr lang="en-US" sz="1400" dirty="0"/>
              <a:t>&gt;model." wagon is started...";</a:t>
            </a:r>
          </a:p>
          <a:p>
            <a:pPr marL="119062" indent="0">
              <a:buNone/>
            </a:pPr>
            <a:r>
              <a:rPr lang="en-US" sz="1400" dirty="0"/>
              <a:t>		}</a:t>
            </a:r>
          </a:p>
          <a:p>
            <a:pPr marL="119062" indent="0">
              <a:buNone/>
            </a:pPr>
            <a:r>
              <a:rPr lang="en-US" sz="1400" dirty="0"/>
              <a:t>	}</a:t>
            </a:r>
          </a:p>
          <a:p>
            <a:pPr marL="119062" indent="0">
              <a:buNone/>
            </a:pPr>
            <a:r>
              <a:rPr lang="en-US" sz="1400" dirty="0"/>
              <a:t>	$</a:t>
            </a:r>
            <a:r>
              <a:rPr lang="en-US" sz="1400" dirty="0" err="1"/>
              <a:t>wagonone</a:t>
            </a:r>
            <a:r>
              <a:rPr lang="en-US" sz="1400" dirty="0"/>
              <a:t> = new Wagon("</a:t>
            </a:r>
            <a:r>
              <a:rPr lang="en-US" sz="1400" dirty="0" err="1"/>
              <a:t>Mitshubishi</a:t>
            </a:r>
            <a:r>
              <a:rPr lang="en-US" sz="1400" dirty="0"/>
              <a:t>","Space </a:t>
            </a:r>
            <a:r>
              <a:rPr lang="en-US" sz="1400" dirty="0" err="1"/>
              <a:t>Gear","Black</a:t>
            </a:r>
            <a:r>
              <a:rPr lang="en-US" sz="1400" dirty="0"/>
              <a:t>");</a:t>
            </a:r>
          </a:p>
          <a:p>
            <a:pPr marL="119062" indent="0">
              <a:buNone/>
            </a:pPr>
            <a:r>
              <a:rPr lang="en-US" sz="1400" dirty="0"/>
              <a:t>	$</a:t>
            </a:r>
            <a:r>
              <a:rPr lang="en-US" sz="1400" dirty="0" err="1"/>
              <a:t>wagonone</a:t>
            </a:r>
            <a:r>
              <a:rPr lang="en-US" sz="1400" dirty="0"/>
              <a:t>-&gt;start();</a:t>
            </a:r>
          </a:p>
          <a:p>
            <a:pPr marL="119062" indent="0">
              <a:buNone/>
            </a:pPr>
            <a:r>
              <a:rPr lang="en-US" sz="1400" dirty="0"/>
              <a:t>	$</a:t>
            </a:r>
            <a:r>
              <a:rPr lang="en-US" sz="1400" dirty="0" err="1"/>
              <a:t>wagonone</a:t>
            </a:r>
            <a:r>
              <a:rPr lang="en-US" sz="1400" dirty="0"/>
              <a:t>-&gt;start2();</a:t>
            </a:r>
          </a:p>
          <a:p>
            <a:pPr marL="119062" indent="0">
              <a:buNone/>
            </a:pPr>
            <a:r>
              <a:rPr lang="en-US" sz="1400" dirty="0"/>
              <a:t>?&gt;</a:t>
            </a:r>
          </a:p>
          <a:p>
            <a:pPr marL="119062" indent="0">
              <a:buNone/>
            </a:pPr>
            <a:endParaRPr lang="en-US" sz="1400" dirty="0"/>
          </a:p>
          <a:p>
            <a:pPr marL="119062" indent="0">
              <a:buNone/>
            </a:pPr>
            <a:endParaRPr lang="en-US" sz="14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92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MySQL Introduction</a:t>
            </a:r>
          </a:p>
        </p:txBody>
      </p:sp>
      <p:sp>
        <p:nvSpPr>
          <p:cNvPr id="63491" name="Rectangle 3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MySQL is a database.</a:t>
            </a:r>
          </a:p>
          <a:p>
            <a:pPr>
              <a:lnSpc>
                <a:spcPct val="90000"/>
              </a:lnSpc>
            </a:pPr>
            <a:r>
              <a:rPr lang="en-US" smtClean="0"/>
              <a:t>The data in MySQL is stored in database objects called tables.</a:t>
            </a:r>
          </a:p>
          <a:p>
            <a:pPr>
              <a:lnSpc>
                <a:spcPct val="90000"/>
              </a:lnSpc>
            </a:pPr>
            <a:r>
              <a:rPr lang="en-US" smtClean="0"/>
              <a:t>A table is a collections of related data entries and it consists of columns and rows.</a:t>
            </a:r>
          </a:p>
          <a:p>
            <a:pPr>
              <a:lnSpc>
                <a:spcPct val="90000"/>
              </a:lnSpc>
            </a:pPr>
            <a:r>
              <a:rPr lang="en-US" smtClean="0"/>
              <a:t>Databases are useful when storing information categorically. A company may have a database with the following tables: "Employees", "Products", "Customers" and "Orders".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3820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4100" b="0" dirty="0" err="1" smtClean="0"/>
              <a:t>PHP+MySQL</a:t>
            </a:r>
            <a:r>
              <a:rPr lang="en-US" sz="4100" b="0" dirty="0" smtClean="0"/>
              <a:t> Connect to Database</a:t>
            </a:r>
          </a:p>
        </p:txBody>
      </p:sp>
      <p:sp>
        <p:nvSpPr>
          <p:cNvPr id="64515" name="Rectangle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800" smtClean="0"/>
              <a:t>PHP uses the </a:t>
            </a:r>
            <a:r>
              <a:rPr lang="en-US" sz="2800" b="1" smtClean="0"/>
              <a:t>mysql_connect()</a:t>
            </a:r>
            <a:r>
              <a:rPr lang="en-US" sz="2800" smtClean="0"/>
              <a:t> function to connect to the database.</a:t>
            </a:r>
          </a:p>
          <a:p>
            <a:r>
              <a:rPr lang="en-US" sz="2800" b="1" smtClean="0"/>
              <a:t>Syntax</a:t>
            </a:r>
          </a:p>
          <a:p>
            <a:endParaRPr lang="en-US" sz="2800" b="1" smtClean="0"/>
          </a:p>
          <a:p>
            <a:endParaRPr lang="en-US" sz="2800" b="1" smtClean="0"/>
          </a:p>
          <a:p>
            <a:r>
              <a:rPr lang="en-US" sz="2800" b="1" smtClean="0"/>
              <a:t>Servername-</a:t>
            </a:r>
            <a:r>
              <a:rPr lang="en-US" sz="2800" smtClean="0"/>
              <a:t>Optional. Specifies the server to connect to. Default value is "localhost“</a:t>
            </a:r>
          </a:p>
          <a:p>
            <a:r>
              <a:rPr lang="en-US" sz="2800" b="1" smtClean="0"/>
              <a:t>Username-</a:t>
            </a:r>
            <a:r>
              <a:rPr lang="en-US" sz="2800" smtClean="0"/>
              <a:t>Optional. Specifies the username to log in with. </a:t>
            </a:r>
          </a:p>
          <a:p>
            <a:r>
              <a:rPr lang="en-US" sz="2800" b="1" smtClean="0"/>
              <a:t>Password-</a:t>
            </a:r>
            <a:r>
              <a:rPr lang="en-US" sz="2800" smtClean="0"/>
              <a:t>Optional. Specifies the password to log in with. Default is ""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2895600"/>
            <a:ext cx="83820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mysql_connect(“servername”,”username”,”password”);</a:t>
            </a: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0" dirty="0" err="1"/>
              <a:t>PHP+MySQL</a:t>
            </a:r>
            <a:r>
              <a:rPr lang="en-US" sz="4800" b="0" dirty="0"/>
              <a:t> Connect to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597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3300"/>
                </a:solidFill>
                <a:latin typeface="Arial" charset="0"/>
                <a:cs typeface="Arial" charset="0"/>
              </a:rPr>
              <a:t>&lt;?</a:t>
            </a:r>
            <a:r>
              <a:rPr lang="en-US" b="1" dirty="0" err="1" smtClean="0">
                <a:solidFill>
                  <a:srgbClr val="FF3300"/>
                </a:solidFill>
                <a:latin typeface="Arial" charset="0"/>
                <a:cs typeface="Arial" charset="0"/>
              </a:rPr>
              <a:t>php</a:t>
            </a:r>
            <a:r>
              <a:rPr lang="en-US" b="1" dirty="0">
                <a:solidFill>
                  <a:srgbClr val="FF3300"/>
                </a:solidFill>
                <a:latin typeface="Arial" charset="0"/>
                <a:cs typeface="Arial" charset="0"/>
              </a:rPr>
              <a:t/>
            </a:r>
            <a:br>
              <a:rPr lang="en-US" b="1" dirty="0">
                <a:solidFill>
                  <a:srgbClr val="FF3300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FF3300"/>
                </a:solidFill>
                <a:latin typeface="Arial" charset="0"/>
                <a:cs typeface="Arial" charset="0"/>
              </a:rPr>
              <a:t>	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$con =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mysql_connect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("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localhost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",“root","");</a:t>
            </a:r>
            <a:br>
              <a:rPr lang="en-US" b="1" dirty="0">
                <a:solidFill>
                  <a:srgbClr val="000000"/>
                </a:solidFill>
                <a:cs typeface="Arial" charset="0"/>
              </a:rPr>
            </a:br>
            <a:r>
              <a:rPr lang="en-US" b="1" dirty="0">
                <a:solidFill>
                  <a:srgbClr val="000000"/>
                </a:solidFill>
                <a:cs typeface="Arial" charset="0"/>
              </a:rPr>
              <a:t>	if (!$con)</a:t>
            </a:r>
            <a:br>
              <a:rPr lang="en-US" b="1" dirty="0">
                <a:solidFill>
                  <a:srgbClr val="000000"/>
                </a:solidFill>
                <a:cs typeface="Arial" charset="0"/>
              </a:rPr>
            </a:br>
            <a:r>
              <a:rPr lang="en-US" b="1" dirty="0">
                <a:solidFill>
                  <a:srgbClr val="000000"/>
                </a:solidFill>
                <a:cs typeface="Arial" charset="0"/>
              </a:rPr>
              <a:t> 	 {</a:t>
            </a:r>
            <a:br>
              <a:rPr lang="en-US" b="1" dirty="0">
                <a:solidFill>
                  <a:srgbClr val="000000"/>
                </a:solidFill>
                <a:cs typeface="Arial" charset="0"/>
              </a:rPr>
            </a:br>
            <a:r>
              <a:rPr lang="en-US" b="1" dirty="0">
                <a:solidFill>
                  <a:srgbClr val="000000"/>
                </a:solidFill>
                <a:cs typeface="Arial" charset="0"/>
              </a:rPr>
              <a:t> 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die('Could not connect: ' .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mysql_error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());</a:t>
            </a:r>
            <a:br>
              <a:rPr lang="en-US" b="1" dirty="0">
                <a:solidFill>
                  <a:srgbClr val="000000"/>
                </a:solidFill>
                <a:cs typeface="Arial" charset="0"/>
              </a:rPr>
            </a:br>
            <a:r>
              <a:rPr lang="en-US" b="1" dirty="0">
                <a:solidFill>
                  <a:srgbClr val="000000"/>
                </a:solidFill>
                <a:cs typeface="Arial" charset="0"/>
              </a:rPr>
              <a:t>  	  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}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/>
            </a:r>
            <a:br>
              <a:rPr lang="en-US" b="1" dirty="0">
                <a:solidFill>
                  <a:srgbClr val="000000"/>
                </a:solidFill>
                <a:cs typeface="Arial" charset="0"/>
              </a:rPr>
            </a:br>
            <a:r>
              <a:rPr lang="en-US" b="1" dirty="0">
                <a:solidFill>
                  <a:srgbClr val="000000"/>
                </a:solidFill>
                <a:cs typeface="Arial" charset="0"/>
              </a:rPr>
              <a:t>                     // some 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code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en-US" b="1" dirty="0">
                <a:solidFill>
                  <a:srgbClr val="FF3300"/>
                </a:solidFill>
                <a:latin typeface="Arial" charset="0"/>
                <a:cs typeface="Arial" charset="0"/>
              </a:rPr>
              <a:t>?&gt; 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9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Closing a Connection</a:t>
            </a:r>
            <a:endParaRPr lang="en-US" dirty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the created database connection as follows</a:t>
            </a:r>
          </a:p>
          <a:p>
            <a:endParaRPr lang="en-US" dirty="0" smtClean="0"/>
          </a:p>
          <a:p>
            <a:r>
              <a:rPr lang="en-US" b="1" dirty="0" err="1" smtClean="0"/>
              <a:t>Mysql_close</a:t>
            </a:r>
            <a:r>
              <a:rPr lang="en-US" b="1" dirty="0" smtClean="0"/>
              <a:t>($con);</a:t>
            </a:r>
          </a:p>
          <a:p>
            <a:pPr marL="119062" indent="0">
              <a:buNone/>
            </a:pPr>
            <a:endParaRPr lang="en-US" b="1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1"/>
            <a:ext cx="9144000" cy="4876800"/>
          </a:xfrm>
        </p:spPr>
        <p:txBody>
          <a:bodyPr/>
          <a:lstStyle/>
          <a:p>
            <a:pPr marL="119062" indent="0">
              <a:buNone/>
              <a:defRPr/>
            </a:pPr>
            <a:r>
              <a:rPr lang="en-US" b="1" dirty="0">
                <a:solidFill>
                  <a:srgbClr val="FF3300"/>
                </a:solidFill>
                <a:latin typeface="Arial" charset="0"/>
                <a:cs typeface="Arial" charset="0"/>
              </a:rPr>
              <a:t>&lt;?</a:t>
            </a:r>
            <a:r>
              <a:rPr lang="en-US" b="1" dirty="0" err="1" smtClean="0">
                <a:solidFill>
                  <a:srgbClr val="FF3300"/>
                </a:solidFill>
                <a:latin typeface="Arial" charset="0"/>
                <a:cs typeface="Arial" charset="0"/>
              </a:rPr>
              <a:t>php</a:t>
            </a:r>
            <a:r>
              <a:rPr lang="en-US" b="1" dirty="0">
                <a:solidFill>
                  <a:srgbClr val="FF3300"/>
                </a:solidFill>
                <a:latin typeface="Arial" charset="0"/>
                <a:cs typeface="Arial" charset="0"/>
              </a:rPr>
              <a:t/>
            </a:r>
            <a:br>
              <a:rPr lang="en-US" b="1" dirty="0">
                <a:solidFill>
                  <a:srgbClr val="FF3300"/>
                </a:solidFill>
                <a:latin typeface="Arial" charset="0"/>
                <a:cs typeface="Arial" charset="0"/>
              </a:rPr>
            </a:b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$con=</a:t>
            </a:r>
            <a:r>
              <a:rPr lang="en-US" b="1" dirty="0" err="1" smtClean="0">
                <a:solidFill>
                  <a:srgbClr val="000000"/>
                </a:solidFill>
                <a:cs typeface="Arial" charset="0"/>
              </a:rPr>
              <a:t>mysql_connect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("localhost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","root","");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/>
            </a:r>
            <a:br>
              <a:rPr lang="en-US" b="1" dirty="0">
                <a:solidFill>
                  <a:srgbClr val="000000"/>
                </a:solidFill>
                <a:cs typeface="Arial" charset="0"/>
              </a:rPr>
            </a:br>
            <a:r>
              <a:rPr lang="en-US" b="1" dirty="0">
                <a:solidFill>
                  <a:srgbClr val="000000"/>
                </a:solidFill>
                <a:cs typeface="Arial" charset="0"/>
              </a:rPr>
              <a:t>	if (!$con)</a:t>
            </a:r>
            <a:br>
              <a:rPr lang="en-US" b="1" dirty="0">
                <a:solidFill>
                  <a:srgbClr val="000000"/>
                </a:solidFill>
                <a:cs typeface="Arial" charset="0"/>
              </a:rPr>
            </a:br>
            <a:r>
              <a:rPr lang="en-US" b="1" dirty="0">
                <a:solidFill>
                  <a:srgbClr val="000000"/>
                </a:solidFill>
                <a:cs typeface="Arial" charset="0"/>
              </a:rPr>
              <a:t>  	{</a:t>
            </a:r>
            <a:br>
              <a:rPr lang="en-US" b="1" dirty="0">
                <a:solidFill>
                  <a:srgbClr val="000000"/>
                </a:solidFill>
                <a:cs typeface="Arial" charset="0"/>
              </a:rPr>
            </a:b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die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('Could not connect: ' . </a:t>
            </a:r>
            <a:r>
              <a:rPr lang="en-US" b="1" dirty="0" err="1">
                <a:solidFill>
                  <a:srgbClr val="000000"/>
                </a:solidFill>
                <a:cs typeface="Arial" charset="0"/>
              </a:rPr>
              <a:t>mysql_error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());</a:t>
            </a:r>
            <a:br>
              <a:rPr lang="en-US" b="1" dirty="0">
                <a:solidFill>
                  <a:srgbClr val="000000"/>
                </a:solidFill>
                <a:cs typeface="Arial" charset="0"/>
              </a:rPr>
            </a:br>
            <a:r>
              <a:rPr lang="en-US" b="1" dirty="0">
                <a:solidFill>
                  <a:srgbClr val="000000"/>
                </a:solidFill>
                <a:cs typeface="Arial" charset="0"/>
              </a:rPr>
              <a:t>  	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}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/>
            </a:r>
            <a:br>
              <a:rPr lang="en-US" b="1" dirty="0">
                <a:solidFill>
                  <a:srgbClr val="000000"/>
                </a:solidFill>
                <a:cs typeface="Arial" charset="0"/>
              </a:rPr>
            </a:br>
            <a:r>
              <a:rPr lang="en-US" b="1" dirty="0">
                <a:solidFill>
                  <a:srgbClr val="000000"/>
                </a:solidFill>
                <a:cs typeface="Arial" charset="0"/>
              </a:rPr>
              <a:t>	// some 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code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/>
            </a:r>
            <a:br>
              <a:rPr lang="en-US" b="1" dirty="0">
                <a:solidFill>
                  <a:srgbClr val="000000"/>
                </a:solidFill>
                <a:cs typeface="Arial" charset="0"/>
              </a:rPr>
            </a:br>
            <a:r>
              <a:rPr lang="en-US" b="1" dirty="0">
                <a:solidFill>
                  <a:srgbClr val="000000"/>
                </a:solidFill>
                <a:cs typeface="Arial" charset="0"/>
              </a:rPr>
              <a:t> 	</a:t>
            </a:r>
            <a:r>
              <a:rPr lang="en-US" b="1" dirty="0" err="1">
                <a:solidFill>
                  <a:srgbClr val="0000FF"/>
                </a:solidFill>
                <a:cs typeface="Arial" charset="0"/>
              </a:rPr>
              <a:t>mysql_close</a:t>
            </a:r>
            <a:r>
              <a:rPr lang="en-US" b="1" dirty="0">
                <a:solidFill>
                  <a:srgbClr val="0000FF"/>
                </a:solidFill>
                <a:cs typeface="Arial" charset="0"/>
              </a:rPr>
              <a:t>($con</a:t>
            </a:r>
            <a:r>
              <a:rPr lang="en-US" b="1" dirty="0" smtClean="0">
                <a:solidFill>
                  <a:srgbClr val="0000FF"/>
                </a:solidFill>
                <a:cs typeface="Arial" charset="0"/>
              </a:rPr>
              <a:t>);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  <a:p>
            <a:pPr marL="119062" indent="0">
              <a:buNone/>
              <a:defRPr/>
            </a:pPr>
            <a:r>
              <a:rPr lang="en-US" b="1" dirty="0">
                <a:solidFill>
                  <a:srgbClr val="FF3300"/>
                </a:solidFill>
                <a:latin typeface="Arial" charset="0"/>
                <a:cs typeface="Arial" charset="0"/>
              </a:rPr>
              <a:t>?&gt; 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92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4100" dirty="0" err="1" smtClean="0"/>
              <a:t>PHP+MySQL</a:t>
            </a:r>
            <a:r>
              <a:rPr lang="en-US" sz="4100" dirty="0" smtClean="0"/>
              <a:t> - Create Database</a:t>
            </a:r>
          </a:p>
        </p:txBody>
      </p:sp>
      <p:sp>
        <p:nvSpPr>
          <p:cNvPr id="6656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Syntax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 marL="119062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66800" y="2971800"/>
            <a:ext cx="71628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CREATE  DATABASE </a:t>
            </a:r>
            <a:r>
              <a:rPr lang="en-US" sz="28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database_name</a:t>
            </a: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pPr marL="119062" indent="0">
              <a:buNone/>
            </a:pPr>
            <a:r>
              <a:rPr lang="en-US" sz="2800" b="1" dirty="0"/>
              <a:t>What Is an Object?</a:t>
            </a:r>
            <a:endParaRPr lang="en-US" sz="2800" dirty="0"/>
          </a:p>
          <a:p>
            <a:pPr marL="119062" indent="0">
              <a:buNone/>
            </a:pPr>
            <a:r>
              <a:rPr lang="en-US" sz="2400" dirty="0"/>
              <a:t>An object is an enclosed bundle of variables and functions forged from a </a:t>
            </a:r>
            <a:r>
              <a:rPr lang="en-US" sz="2400" dirty="0" smtClean="0"/>
              <a:t>special template </a:t>
            </a:r>
            <a:r>
              <a:rPr lang="en-US" sz="2400" dirty="0"/>
              <a:t>called a class. Objects hide a lot of their inner workings away from </a:t>
            </a:r>
            <a:r>
              <a:rPr lang="en-US" sz="2400" dirty="0" smtClean="0"/>
              <a:t>the code </a:t>
            </a:r>
            <a:r>
              <a:rPr lang="en-US" sz="2400" dirty="0"/>
              <a:t>that uses them, providing instead easy interfaces through which you can </a:t>
            </a:r>
            <a:r>
              <a:rPr lang="en-US" sz="2400" dirty="0" smtClean="0"/>
              <a:t>send them </a:t>
            </a:r>
            <a:r>
              <a:rPr lang="en-US" sz="2400" dirty="0"/>
              <a:t>orders and they can return information. These interfaces are special </a:t>
            </a:r>
            <a:r>
              <a:rPr lang="en-US" sz="2400" dirty="0" smtClean="0"/>
              <a:t>functions called </a:t>
            </a:r>
            <a:r>
              <a:rPr lang="en-US" sz="2400" dirty="0"/>
              <a:t>methods. All the methods of an object have access to special variables </a:t>
            </a:r>
            <a:r>
              <a:rPr lang="en-US" sz="2400" dirty="0" err="1" smtClean="0"/>
              <a:t>calledproperties</a:t>
            </a:r>
            <a:r>
              <a:rPr lang="en-US" sz="2400" dirty="0"/>
              <a:t>.</a:t>
            </a:r>
          </a:p>
          <a:p>
            <a:pPr marL="119062" indent="0">
              <a:buNone/>
            </a:pPr>
            <a:r>
              <a:rPr lang="en-US" sz="2400" dirty="0"/>
              <a:t> </a:t>
            </a:r>
            <a:r>
              <a:rPr lang="en-US" sz="2400" dirty="0" smtClean="0"/>
              <a:t>By </a:t>
            </a:r>
            <a:r>
              <a:rPr lang="en-US" sz="2400" dirty="0"/>
              <a:t>defining a class, you lay down a set </a:t>
            </a:r>
            <a:r>
              <a:rPr lang="en-US" sz="2400" dirty="0" smtClean="0"/>
              <a:t>of characteristics</a:t>
            </a:r>
            <a:r>
              <a:rPr lang="en-US" sz="2400" dirty="0"/>
              <a:t>. By creating objects of </a:t>
            </a:r>
            <a:r>
              <a:rPr lang="en-US" sz="2400" dirty="0" smtClean="0"/>
              <a:t>that type</a:t>
            </a:r>
            <a:r>
              <a:rPr lang="en-US" sz="2400" dirty="0"/>
              <a:t>, you create entities that share these characteristics but might initialize them </a:t>
            </a:r>
            <a:r>
              <a:rPr lang="en-US" sz="2400" dirty="0" smtClean="0"/>
              <a:t>as different </a:t>
            </a:r>
            <a:r>
              <a:rPr lang="en-US" sz="2400" dirty="0"/>
              <a:t>values. 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269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/>
              <a:t>PHP+MySQL</a:t>
            </a:r>
            <a:r>
              <a:rPr lang="en-US" sz="4800" dirty="0"/>
              <a:t> - Create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625975"/>
          </a:xfrm>
        </p:spPr>
        <p:txBody>
          <a:bodyPr>
            <a:normAutofit fontScale="92500" lnSpcReduction="20000"/>
          </a:bodyPr>
          <a:lstStyle/>
          <a:p>
            <a:pPr marL="119062" indent="0">
              <a:buNone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&lt;?</a:t>
            </a:r>
            <a:r>
              <a:rPr lang="en-US" sz="1600" b="1" dirty="0" err="1">
                <a:latin typeface="Arial" charset="0"/>
                <a:cs typeface="Arial" charset="0"/>
              </a:rPr>
              <a:t>php</a:t>
            </a:r>
            <a:endParaRPr lang="en-US" sz="1600" b="1" dirty="0">
              <a:latin typeface="Arial" charset="0"/>
              <a:cs typeface="Arial" charset="0"/>
            </a:endParaRPr>
          </a:p>
          <a:p>
            <a:pPr marL="119062" indent="0">
              <a:buNone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$con = </a:t>
            </a:r>
            <a:r>
              <a:rPr lang="en-US" sz="1600" b="1" dirty="0" err="1">
                <a:latin typeface="Arial" charset="0"/>
                <a:cs typeface="Arial" charset="0"/>
              </a:rPr>
              <a:t>mysql_connect</a:t>
            </a:r>
            <a:r>
              <a:rPr lang="en-US" sz="1600" b="1" dirty="0">
                <a:latin typeface="Arial" charset="0"/>
                <a:cs typeface="Arial" charset="0"/>
              </a:rPr>
              <a:t>("</a:t>
            </a:r>
            <a:r>
              <a:rPr lang="en-US" sz="1600" b="1" dirty="0" err="1">
                <a:latin typeface="Arial" charset="0"/>
                <a:cs typeface="Arial" charset="0"/>
              </a:rPr>
              <a:t>localhost</a:t>
            </a:r>
            <a:r>
              <a:rPr lang="en-US" sz="1600" b="1" dirty="0">
                <a:latin typeface="Arial" charset="0"/>
                <a:cs typeface="Arial" charset="0"/>
              </a:rPr>
              <a:t>","root","");</a:t>
            </a:r>
          </a:p>
          <a:p>
            <a:pPr marL="119062" indent="0">
              <a:buNone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if (!$con)</a:t>
            </a:r>
          </a:p>
          <a:p>
            <a:pPr marL="119062" indent="0">
              <a:buNone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  {</a:t>
            </a:r>
          </a:p>
          <a:p>
            <a:pPr marL="119062" indent="0">
              <a:buNone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  die('Could not connect: ' . </a:t>
            </a:r>
            <a:r>
              <a:rPr lang="en-US" sz="1600" b="1" dirty="0" err="1">
                <a:latin typeface="Arial" charset="0"/>
                <a:cs typeface="Arial" charset="0"/>
              </a:rPr>
              <a:t>mysql_error</a:t>
            </a:r>
            <a:r>
              <a:rPr lang="en-US" sz="1600" b="1" dirty="0">
                <a:latin typeface="Arial" charset="0"/>
                <a:cs typeface="Arial" charset="0"/>
              </a:rPr>
              <a:t>());</a:t>
            </a:r>
          </a:p>
          <a:p>
            <a:pPr marL="119062" indent="0">
              <a:buNone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  }</a:t>
            </a:r>
          </a:p>
          <a:p>
            <a:pPr marL="119062" indent="0">
              <a:buNone/>
              <a:defRPr/>
            </a:pPr>
            <a:endParaRPr lang="en-US" sz="1600" b="1" dirty="0">
              <a:latin typeface="Arial" charset="0"/>
              <a:cs typeface="Arial" charset="0"/>
            </a:endParaRPr>
          </a:p>
          <a:p>
            <a:pPr marL="119062" indent="0">
              <a:buNone/>
              <a:defRPr/>
            </a:pPr>
            <a:endParaRPr lang="en-US" sz="1600" b="1" dirty="0">
              <a:latin typeface="Arial" charset="0"/>
              <a:cs typeface="Arial" charset="0"/>
            </a:endParaRPr>
          </a:p>
          <a:p>
            <a:pPr marL="119062" indent="0">
              <a:buNone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if (</a:t>
            </a:r>
            <a:r>
              <a:rPr lang="en-US" sz="1600" b="1" dirty="0" err="1">
                <a:latin typeface="Arial" charset="0"/>
                <a:cs typeface="Arial" charset="0"/>
              </a:rPr>
              <a:t>mysql_query</a:t>
            </a:r>
            <a:r>
              <a:rPr lang="en-US" sz="1600" b="1" dirty="0">
                <a:latin typeface="Arial" charset="0"/>
                <a:cs typeface="Arial" charset="0"/>
              </a:rPr>
              <a:t>("CREATE DATABASE </a:t>
            </a:r>
            <a:r>
              <a:rPr lang="en-US" sz="1600" b="1" dirty="0" smtClean="0">
                <a:latin typeface="Arial" charset="0"/>
                <a:cs typeface="Arial" charset="0"/>
              </a:rPr>
              <a:t>my_</a:t>
            </a:r>
            <a:r>
              <a:rPr lang="en-US" sz="1600" b="1" dirty="0" err="1" smtClean="0">
                <a:latin typeface="Arial" charset="0"/>
                <a:cs typeface="Arial" charset="0"/>
              </a:rPr>
              <a:t>db</a:t>
            </a:r>
            <a:r>
              <a:rPr lang="en-US" sz="1600" b="1" dirty="0" smtClean="0">
                <a:latin typeface="Arial" charset="0"/>
                <a:cs typeface="Arial" charset="0"/>
              </a:rPr>
              <a:t>",$</a:t>
            </a:r>
            <a:r>
              <a:rPr lang="en-US" sz="1600" b="1" dirty="0">
                <a:latin typeface="Arial" charset="0"/>
                <a:cs typeface="Arial" charset="0"/>
              </a:rPr>
              <a:t>con))</a:t>
            </a:r>
          </a:p>
          <a:p>
            <a:pPr marL="119062" indent="0">
              <a:buNone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  {</a:t>
            </a:r>
          </a:p>
          <a:p>
            <a:pPr marL="119062" indent="0">
              <a:buNone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  echo "Successfully Database created";</a:t>
            </a:r>
          </a:p>
          <a:p>
            <a:pPr marL="119062" indent="0">
              <a:buNone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  }</a:t>
            </a:r>
          </a:p>
          <a:p>
            <a:pPr marL="119062" indent="0">
              <a:buNone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else</a:t>
            </a:r>
          </a:p>
          <a:p>
            <a:pPr marL="119062" indent="0">
              <a:buNone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  {</a:t>
            </a:r>
          </a:p>
          <a:p>
            <a:pPr marL="119062" indent="0">
              <a:buNone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  echo "Error creating database: " . </a:t>
            </a:r>
            <a:r>
              <a:rPr lang="en-US" sz="1600" b="1" dirty="0" err="1">
                <a:latin typeface="Arial" charset="0"/>
                <a:cs typeface="Arial" charset="0"/>
              </a:rPr>
              <a:t>mysql_error</a:t>
            </a:r>
            <a:r>
              <a:rPr lang="en-US" sz="1600" b="1" dirty="0">
                <a:latin typeface="Arial" charset="0"/>
                <a:cs typeface="Arial" charset="0"/>
              </a:rPr>
              <a:t>();</a:t>
            </a:r>
          </a:p>
          <a:p>
            <a:pPr marL="119062" indent="0">
              <a:buNone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  }</a:t>
            </a:r>
          </a:p>
          <a:p>
            <a:pPr marL="119062" indent="0">
              <a:buNone/>
              <a:defRPr/>
            </a:pPr>
            <a:endParaRPr lang="en-US" sz="1600" b="1" dirty="0">
              <a:latin typeface="Arial" charset="0"/>
              <a:cs typeface="Arial" charset="0"/>
            </a:endParaRPr>
          </a:p>
          <a:p>
            <a:pPr marL="119062" indent="0">
              <a:buNone/>
              <a:defRPr/>
            </a:pPr>
            <a:r>
              <a:rPr lang="en-US" sz="1600" b="1" dirty="0" err="1">
                <a:latin typeface="Arial" charset="0"/>
                <a:cs typeface="Arial" charset="0"/>
              </a:rPr>
              <a:t>mysql_close</a:t>
            </a:r>
            <a:r>
              <a:rPr lang="en-US" sz="1600" b="1" dirty="0">
                <a:latin typeface="Arial" charset="0"/>
                <a:cs typeface="Arial" charset="0"/>
              </a:rPr>
              <a:t>($con);</a:t>
            </a:r>
          </a:p>
          <a:p>
            <a:pPr marL="119062" indent="0">
              <a:buNone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?&gt; </a:t>
            </a:r>
          </a:p>
          <a:p>
            <a:pPr marL="119062" indent="0">
              <a:buNone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 </a:t>
            </a:r>
            <a:endParaRPr lang="en-US" sz="2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35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PHP+MySQL</a:t>
            </a:r>
            <a:r>
              <a:rPr lang="en-US" dirty="0" smtClean="0"/>
              <a:t> Create Table</a:t>
            </a:r>
            <a:endParaRPr lang="en-US" dirty="0"/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625975"/>
          </a:xfrm>
        </p:spPr>
        <p:txBody>
          <a:bodyPr>
            <a:normAutofit lnSpcReduction="10000"/>
          </a:bodyPr>
          <a:lstStyle/>
          <a:p>
            <a:r>
              <a:rPr lang="en-US" b="1" smtClean="0"/>
              <a:t>Syntax</a:t>
            </a:r>
          </a:p>
          <a:p>
            <a:endParaRPr lang="en-US" b="1" smtClean="0"/>
          </a:p>
          <a:p>
            <a:endParaRPr lang="en-US" b="1" smtClean="0"/>
          </a:p>
          <a:p>
            <a:endParaRPr lang="en-US" b="1" smtClean="0"/>
          </a:p>
          <a:p>
            <a:pPr>
              <a:buFont typeface="Wingdings 2" pitchFamily="18" charset="2"/>
              <a:buNone/>
            </a:pPr>
            <a:endParaRPr lang="en-US" b="1" smtClean="0"/>
          </a:p>
          <a:p>
            <a:pPr>
              <a:buFont typeface="Wingdings 2" pitchFamily="18" charset="2"/>
              <a:buNone/>
            </a:pPr>
            <a:endParaRPr lang="en-US" b="1" smtClean="0"/>
          </a:p>
          <a:p>
            <a:pPr>
              <a:buFont typeface="Wingdings 2" pitchFamily="18" charset="2"/>
              <a:buNone/>
            </a:pPr>
            <a:endParaRPr lang="en-US" b="1" smtClean="0"/>
          </a:p>
          <a:p>
            <a:r>
              <a:rPr lang="en-US" b="1" smtClean="0"/>
              <a:t>PHP code for creating table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1600200" y="2209800"/>
            <a:ext cx="7010400" cy="2590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/>
              <a:t>CREATE TABLE </a:t>
            </a:r>
            <a:r>
              <a:rPr lang="en-US" sz="2400" b="1" dirty="0" err="1"/>
              <a:t>table_name</a:t>
            </a:r>
            <a:r>
              <a:rPr lang="en-US" sz="2400" b="1" i="1" dirty="0"/>
              <a:t/>
            </a:r>
            <a:br>
              <a:rPr lang="en-US" sz="2400" b="1" i="1" dirty="0"/>
            </a:br>
            <a:r>
              <a:rPr lang="en-US" sz="2400" b="1" dirty="0"/>
              <a:t>(</a:t>
            </a:r>
            <a:br>
              <a:rPr lang="en-US" sz="2400" b="1" dirty="0"/>
            </a:br>
            <a:r>
              <a:rPr lang="en-US" sz="2400" b="1" dirty="0"/>
              <a:t>	column_name1 </a:t>
            </a:r>
            <a:r>
              <a:rPr lang="en-US" sz="2400" b="1" dirty="0" err="1"/>
              <a:t>data_type</a:t>
            </a:r>
            <a:r>
              <a:rPr lang="en-US" sz="2400" b="1" dirty="0"/>
              <a:t>,</a:t>
            </a:r>
            <a:r>
              <a:rPr lang="en-US" sz="2400" b="1" i="1" dirty="0"/>
              <a:t/>
            </a:r>
            <a:br>
              <a:rPr lang="en-US" sz="2400" b="1" i="1" dirty="0"/>
            </a:br>
            <a:r>
              <a:rPr lang="en-US" sz="2400" b="1" i="1" dirty="0"/>
              <a:t>	</a:t>
            </a:r>
            <a:r>
              <a:rPr lang="en-US" sz="2400" b="1" dirty="0"/>
              <a:t>column_name2 </a:t>
            </a:r>
            <a:r>
              <a:rPr lang="en-US" sz="2400" b="1" dirty="0" err="1"/>
              <a:t>data_type</a:t>
            </a:r>
            <a:r>
              <a:rPr lang="en-US" sz="2400" b="1" dirty="0"/>
              <a:t>,</a:t>
            </a:r>
            <a:r>
              <a:rPr lang="en-US" sz="2400" b="1" i="1" dirty="0"/>
              <a:t/>
            </a:r>
            <a:br>
              <a:rPr lang="en-US" sz="2400" b="1" i="1" dirty="0"/>
            </a:br>
            <a:r>
              <a:rPr lang="en-US" sz="2400" b="1" i="1" dirty="0"/>
              <a:t>	</a:t>
            </a:r>
            <a:r>
              <a:rPr lang="en-US" sz="2400" b="1" dirty="0"/>
              <a:t>column_name3 </a:t>
            </a:r>
            <a:r>
              <a:rPr lang="en-US" sz="2400" b="1" dirty="0" err="1"/>
              <a:t>data_type</a:t>
            </a:r>
            <a:r>
              <a:rPr lang="en-US" sz="2400" b="1" dirty="0"/>
              <a:t>,</a:t>
            </a:r>
            <a:r>
              <a:rPr lang="en-US" sz="2400" b="1" i="1" dirty="0"/>
              <a:t/>
            </a:r>
            <a:br>
              <a:rPr lang="en-US" sz="2400" b="1" i="1" dirty="0"/>
            </a:br>
            <a:r>
              <a:rPr lang="en-US" sz="2400" b="1" i="1" dirty="0"/>
              <a:t>	....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) 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PHP+MySQL</a:t>
            </a:r>
            <a:r>
              <a:rPr lang="en-US" dirty="0"/>
              <a:t> Create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6628" cy="5257800"/>
          </a:xfrm>
        </p:spPr>
        <p:txBody>
          <a:bodyPr>
            <a:normAutofit fontScale="92500" lnSpcReduction="20000"/>
          </a:bodyPr>
          <a:lstStyle/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&lt;?</a:t>
            </a:r>
            <a:r>
              <a:rPr lang="en-US" sz="2000" b="1" dirty="0" err="1">
                <a:latin typeface="Arial" charset="0"/>
                <a:cs typeface="Arial" charset="0"/>
              </a:rPr>
              <a:t>php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	$con = </a:t>
            </a:r>
            <a:r>
              <a:rPr lang="en-US" sz="2000" b="1" dirty="0" err="1">
                <a:latin typeface="Arial" charset="0"/>
                <a:cs typeface="Arial" charset="0"/>
              </a:rPr>
              <a:t>mysql_connect</a:t>
            </a:r>
            <a:r>
              <a:rPr lang="en-US" sz="2000" b="1" dirty="0">
                <a:latin typeface="Arial" charset="0"/>
                <a:cs typeface="Arial" charset="0"/>
              </a:rPr>
              <a:t>("</a:t>
            </a:r>
            <a:r>
              <a:rPr lang="en-US" sz="2000" b="1" dirty="0" err="1">
                <a:latin typeface="Arial" charset="0"/>
                <a:cs typeface="Arial" charset="0"/>
              </a:rPr>
              <a:t>localhost</a:t>
            </a:r>
            <a:r>
              <a:rPr lang="en-US" sz="2000" b="1" dirty="0">
                <a:latin typeface="Arial" charset="0"/>
                <a:cs typeface="Arial" charset="0"/>
              </a:rPr>
              <a:t>","root","");   </a:t>
            </a:r>
            <a:r>
              <a:rPr lang="en-US" sz="2000" b="1" dirty="0" smtClean="0">
                <a:latin typeface="Arial" charset="0"/>
                <a:cs typeface="Arial" charset="0"/>
              </a:rPr>
              <a:t>//</a:t>
            </a:r>
            <a:r>
              <a:rPr lang="en-US" sz="2000" b="1" dirty="0">
                <a:latin typeface="Arial" charset="0"/>
                <a:cs typeface="Arial" charset="0"/>
              </a:rPr>
              <a:t>Connect to the database.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  	if (!$con)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  {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  die('Could not connect: ' . </a:t>
            </a:r>
            <a:r>
              <a:rPr lang="en-US" sz="2000" b="1" dirty="0" err="1">
                <a:latin typeface="Arial" charset="0"/>
                <a:cs typeface="Arial" charset="0"/>
              </a:rPr>
              <a:t>mysql_error</a:t>
            </a:r>
            <a:r>
              <a:rPr lang="en-US" sz="2000" b="1" dirty="0">
                <a:latin typeface="Arial" charset="0"/>
                <a:cs typeface="Arial" charset="0"/>
              </a:rPr>
              <a:t>());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  }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	</a:t>
            </a:r>
          </a:p>
          <a:p>
            <a:pPr marL="119062" indent="0">
              <a:buNone/>
              <a:defRPr/>
            </a:pPr>
            <a:endParaRPr lang="en-US" sz="2000" b="1" dirty="0">
              <a:latin typeface="Arial" charset="0"/>
              <a:cs typeface="Arial" charset="0"/>
            </a:endParaRP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//Select the database.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	</a:t>
            </a:r>
            <a:r>
              <a:rPr lang="en-US" sz="2000" b="1" dirty="0" err="1">
                <a:latin typeface="Arial" charset="0"/>
                <a:cs typeface="Arial" charset="0"/>
              </a:rPr>
              <a:t>mysql_select_db</a:t>
            </a:r>
            <a:r>
              <a:rPr lang="en-US" sz="2000" b="1" dirty="0">
                <a:latin typeface="Arial" charset="0"/>
                <a:cs typeface="Arial" charset="0"/>
              </a:rPr>
              <a:t>("</a:t>
            </a:r>
            <a:r>
              <a:rPr lang="en-US" sz="2000" b="1" dirty="0" err="1">
                <a:latin typeface="Arial" charset="0"/>
                <a:cs typeface="Arial" charset="0"/>
              </a:rPr>
              <a:t>my_db</a:t>
            </a:r>
            <a:r>
              <a:rPr lang="en-US" sz="2000" b="1" dirty="0">
                <a:latin typeface="Arial" charset="0"/>
                <a:cs typeface="Arial" charset="0"/>
              </a:rPr>
              <a:t>", $con</a:t>
            </a:r>
            <a:r>
              <a:rPr lang="en-US" sz="2000" b="1" dirty="0" smtClean="0">
                <a:latin typeface="Arial" charset="0"/>
                <a:cs typeface="Arial" charset="0"/>
              </a:rPr>
              <a:t>);</a:t>
            </a:r>
          </a:p>
          <a:p>
            <a:pPr marL="119062" indent="0">
              <a:buNone/>
              <a:defRPr/>
            </a:pPr>
            <a:r>
              <a:rPr lang="en-US" sz="2000" b="1" dirty="0" smtClean="0">
                <a:latin typeface="Arial" charset="0"/>
                <a:cs typeface="Arial" charset="0"/>
              </a:rPr>
              <a:t>// </a:t>
            </a:r>
            <a:r>
              <a:rPr lang="en-US" sz="2000" b="1" dirty="0">
                <a:latin typeface="Arial" charset="0"/>
                <a:cs typeface="Arial" charset="0"/>
              </a:rPr>
              <a:t>Create table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	$</a:t>
            </a:r>
            <a:r>
              <a:rPr lang="en-US" sz="2000" b="1" dirty="0" err="1">
                <a:latin typeface="Arial" charset="0"/>
                <a:cs typeface="Arial" charset="0"/>
              </a:rPr>
              <a:t>sql</a:t>
            </a:r>
            <a:r>
              <a:rPr lang="en-US" sz="2000" b="1" dirty="0">
                <a:latin typeface="Arial" charset="0"/>
                <a:cs typeface="Arial" charset="0"/>
              </a:rPr>
              <a:t> = "CREATE TABLE Persons (</a:t>
            </a:r>
            <a:r>
              <a:rPr lang="en-US" sz="2000" b="1" dirty="0" err="1">
                <a:latin typeface="Arial" charset="0"/>
                <a:cs typeface="Arial" charset="0"/>
              </a:rPr>
              <a:t>FirstName</a:t>
            </a:r>
            <a:r>
              <a:rPr lang="en-US" sz="2000" b="1" dirty="0">
                <a:latin typeface="Arial" charset="0"/>
                <a:cs typeface="Arial" charset="0"/>
              </a:rPr>
              <a:t> </a:t>
            </a:r>
            <a:r>
              <a:rPr lang="en-US" sz="2000" b="1" dirty="0" err="1">
                <a:latin typeface="Arial" charset="0"/>
                <a:cs typeface="Arial" charset="0"/>
              </a:rPr>
              <a:t>varchar</a:t>
            </a:r>
            <a:r>
              <a:rPr lang="en-US" sz="2000" b="1" dirty="0">
                <a:latin typeface="Arial" charset="0"/>
                <a:cs typeface="Arial" charset="0"/>
              </a:rPr>
              <a:t>(15),</a:t>
            </a:r>
            <a:r>
              <a:rPr lang="en-US" sz="2000" b="1" dirty="0" err="1">
                <a:latin typeface="Arial" charset="0"/>
                <a:cs typeface="Arial" charset="0"/>
              </a:rPr>
              <a:t>LastName</a:t>
            </a:r>
            <a:r>
              <a:rPr lang="en-US" sz="2000" b="1" dirty="0">
                <a:latin typeface="Arial" charset="0"/>
                <a:cs typeface="Arial" charset="0"/>
              </a:rPr>
              <a:t> </a:t>
            </a:r>
            <a:r>
              <a:rPr lang="en-US" sz="2000" b="1" dirty="0" err="1">
                <a:latin typeface="Arial" charset="0"/>
                <a:cs typeface="Arial" charset="0"/>
              </a:rPr>
              <a:t>varchar</a:t>
            </a:r>
            <a:r>
              <a:rPr lang="en-US" sz="2000" b="1" dirty="0">
                <a:latin typeface="Arial" charset="0"/>
                <a:cs typeface="Arial" charset="0"/>
              </a:rPr>
              <a:t>(15),Age </a:t>
            </a:r>
            <a:r>
              <a:rPr lang="en-US" sz="2000" b="1" dirty="0" err="1">
                <a:latin typeface="Arial" charset="0"/>
                <a:cs typeface="Arial" charset="0"/>
              </a:rPr>
              <a:t>int</a:t>
            </a:r>
            <a:r>
              <a:rPr lang="en-US" sz="2000" b="1" dirty="0">
                <a:latin typeface="Arial" charset="0"/>
                <a:cs typeface="Arial" charset="0"/>
              </a:rPr>
              <a:t>)";	// Execute query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	</a:t>
            </a:r>
            <a:r>
              <a:rPr lang="en-US" sz="2000" b="1" dirty="0" err="1">
                <a:latin typeface="Arial" charset="0"/>
                <a:cs typeface="Arial" charset="0"/>
              </a:rPr>
              <a:t>mysql_query</a:t>
            </a:r>
            <a:r>
              <a:rPr lang="en-US" sz="2000" b="1" dirty="0">
                <a:latin typeface="Arial" charset="0"/>
                <a:cs typeface="Arial" charset="0"/>
              </a:rPr>
              <a:t>($</a:t>
            </a:r>
            <a:r>
              <a:rPr lang="en-US" sz="2000" b="1" dirty="0" err="1">
                <a:latin typeface="Arial" charset="0"/>
                <a:cs typeface="Arial" charset="0"/>
              </a:rPr>
              <a:t>sql</a:t>
            </a:r>
            <a:r>
              <a:rPr lang="en-US" sz="2000" b="1" dirty="0">
                <a:latin typeface="Arial" charset="0"/>
                <a:cs typeface="Arial" charset="0"/>
              </a:rPr>
              <a:t>,$con);	//Close database connection.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	</a:t>
            </a:r>
            <a:r>
              <a:rPr lang="en-US" sz="2000" b="1" dirty="0" err="1">
                <a:latin typeface="Arial" charset="0"/>
                <a:cs typeface="Arial" charset="0"/>
              </a:rPr>
              <a:t>mysql_close</a:t>
            </a:r>
            <a:r>
              <a:rPr lang="en-US" sz="2000" b="1" dirty="0">
                <a:latin typeface="Arial" charset="0"/>
                <a:cs typeface="Arial" charset="0"/>
              </a:rPr>
              <a:t>($con); 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?&gt;</a:t>
            </a:r>
            <a:endParaRPr lang="en-US" sz="2000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28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Create Table Continue…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Note:</a:t>
            </a:r>
            <a:r>
              <a:rPr lang="en-US" smtClean="0"/>
              <a:t> Before create table you must select the appropriate database. </a:t>
            </a:r>
          </a:p>
          <a:p>
            <a:r>
              <a:rPr lang="en-US" smtClean="0"/>
              <a:t>PHP function for selecting database:</a:t>
            </a:r>
            <a:br>
              <a:rPr lang="en-US" smtClean="0"/>
            </a:br>
            <a:r>
              <a:rPr lang="en-US" b="1" smtClean="0"/>
              <a:t>mysql_select_db(“database_name”,</a:t>
            </a:r>
            <a:br>
              <a:rPr lang="en-US" b="1" smtClean="0"/>
            </a:br>
            <a:r>
              <a:rPr lang="en-US" b="1" smtClean="0"/>
              <a:t>$connection_string);</a:t>
            </a:r>
          </a:p>
          <a:p>
            <a:r>
              <a:rPr lang="en-US" smtClean="0"/>
              <a:t>Add Primary Key and Auto increment field to table.</a:t>
            </a:r>
          </a:p>
          <a:p>
            <a:endParaRPr 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Table Continue…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rmAutofit lnSpcReduction="10000"/>
          </a:bodyPr>
          <a:lstStyle/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&lt;?</a:t>
            </a:r>
            <a:r>
              <a:rPr lang="en-US" sz="2000" b="1" dirty="0" err="1">
                <a:latin typeface="Arial" charset="0"/>
                <a:cs typeface="Arial" charset="0"/>
              </a:rPr>
              <a:t>php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	$con = </a:t>
            </a:r>
            <a:r>
              <a:rPr lang="en-US" sz="2000" b="1" dirty="0" err="1">
                <a:latin typeface="Arial" charset="0"/>
                <a:cs typeface="Arial" charset="0"/>
              </a:rPr>
              <a:t>mysql_connect</a:t>
            </a:r>
            <a:r>
              <a:rPr lang="en-US" sz="2000" b="1" dirty="0">
                <a:latin typeface="Arial" charset="0"/>
                <a:cs typeface="Arial" charset="0"/>
              </a:rPr>
              <a:t>("</a:t>
            </a:r>
            <a:r>
              <a:rPr lang="en-US" sz="2000" b="1" dirty="0" err="1">
                <a:latin typeface="Arial" charset="0"/>
                <a:cs typeface="Arial" charset="0"/>
              </a:rPr>
              <a:t>localhost</a:t>
            </a:r>
            <a:r>
              <a:rPr lang="en-US" sz="2000" b="1" dirty="0">
                <a:latin typeface="Arial" charset="0"/>
                <a:cs typeface="Arial" charset="0"/>
              </a:rPr>
              <a:t>","root","");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		//Select the database.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if (!$con)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  {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  die('Could not connect: ' . </a:t>
            </a:r>
            <a:r>
              <a:rPr lang="en-US" sz="2000" b="1" dirty="0" err="1">
                <a:latin typeface="Arial" charset="0"/>
                <a:cs typeface="Arial" charset="0"/>
              </a:rPr>
              <a:t>mysql_error</a:t>
            </a:r>
            <a:r>
              <a:rPr lang="en-US" sz="2000" b="1" dirty="0">
                <a:latin typeface="Arial" charset="0"/>
                <a:cs typeface="Arial" charset="0"/>
              </a:rPr>
              <a:t>());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  }</a:t>
            </a:r>
          </a:p>
          <a:p>
            <a:pPr marL="119062" indent="0">
              <a:buNone/>
              <a:defRPr/>
            </a:pPr>
            <a:endParaRPr lang="en-US" sz="2000" b="1" dirty="0">
              <a:latin typeface="Arial" charset="0"/>
              <a:cs typeface="Arial" charset="0"/>
            </a:endParaRP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	</a:t>
            </a:r>
            <a:r>
              <a:rPr lang="en-US" sz="2000" b="1" dirty="0" err="1">
                <a:latin typeface="Arial" charset="0"/>
                <a:cs typeface="Arial" charset="0"/>
              </a:rPr>
              <a:t>mysql_select_db</a:t>
            </a:r>
            <a:r>
              <a:rPr lang="en-US" sz="2000" b="1" dirty="0">
                <a:latin typeface="Arial" charset="0"/>
                <a:cs typeface="Arial" charset="0"/>
              </a:rPr>
              <a:t>("</a:t>
            </a:r>
            <a:r>
              <a:rPr lang="en-US" sz="2000" b="1" dirty="0" err="1">
                <a:latin typeface="Arial" charset="0"/>
                <a:cs typeface="Arial" charset="0"/>
              </a:rPr>
              <a:t>my_db</a:t>
            </a:r>
            <a:r>
              <a:rPr lang="en-US" sz="2000" b="1" dirty="0">
                <a:latin typeface="Arial" charset="0"/>
                <a:cs typeface="Arial" charset="0"/>
              </a:rPr>
              <a:t>", $con);// Create table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	$</a:t>
            </a:r>
            <a:r>
              <a:rPr lang="en-US" sz="2000" b="1" dirty="0" err="1">
                <a:latin typeface="Arial" charset="0"/>
                <a:cs typeface="Arial" charset="0"/>
              </a:rPr>
              <a:t>sql</a:t>
            </a:r>
            <a:r>
              <a:rPr lang="en-US" sz="2000" b="1" dirty="0">
                <a:latin typeface="Arial" charset="0"/>
                <a:cs typeface="Arial" charset="0"/>
              </a:rPr>
              <a:t> = "CREATE TABLE Persons(</a:t>
            </a:r>
            <a:r>
              <a:rPr lang="en-US" sz="2000" b="1" dirty="0" err="1">
                <a:latin typeface="Arial" charset="0"/>
                <a:cs typeface="Arial" charset="0"/>
              </a:rPr>
              <a:t>personID</a:t>
            </a:r>
            <a:r>
              <a:rPr lang="en-US" sz="2000" b="1" dirty="0">
                <a:latin typeface="Arial" charset="0"/>
                <a:cs typeface="Arial" charset="0"/>
              </a:rPr>
              <a:t> </a:t>
            </a:r>
            <a:r>
              <a:rPr lang="en-US" sz="2000" b="1" dirty="0" err="1">
                <a:latin typeface="Arial" charset="0"/>
                <a:cs typeface="Arial" charset="0"/>
              </a:rPr>
              <a:t>int</a:t>
            </a:r>
            <a:r>
              <a:rPr lang="en-US" sz="2000" b="1" dirty="0">
                <a:latin typeface="Arial" charset="0"/>
                <a:cs typeface="Arial" charset="0"/>
              </a:rPr>
              <a:t> NOT NULL AUTO_INCREMENT,PRIMARY KEY(</a:t>
            </a:r>
            <a:r>
              <a:rPr lang="en-US" sz="2000" b="1" dirty="0" err="1">
                <a:latin typeface="Arial" charset="0"/>
                <a:cs typeface="Arial" charset="0"/>
              </a:rPr>
              <a:t>personID</a:t>
            </a:r>
            <a:r>
              <a:rPr lang="en-US" sz="2000" b="1" dirty="0">
                <a:latin typeface="Arial" charset="0"/>
                <a:cs typeface="Arial" charset="0"/>
              </a:rPr>
              <a:t>),</a:t>
            </a:r>
            <a:r>
              <a:rPr lang="en-US" sz="2000" b="1" dirty="0" err="1">
                <a:latin typeface="Arial" charset="0"/>
                <a:cs typeface="Arial" charset="0"/>
              </a:rPr>
              <a:t>FirstName</a:t>
            </a:r>
            <a:r>
              <a:rPr lang="en-US" sz="2000" b="1" dirty="0">
                <a:latin typeface="Arial" charset="0"/>
                <a:cs typeface="Arial" charset="0"/>
              </a:rPr>
              <a:t> </a:t>
            </a:r>
            <a:r>
              <a:rPr lang="en-US" sz="2000" b="1" dirty="0" err="1">
                <a:latin typeface="Arial" charset="0"/>
                <a:cs typeface="Arial" charset="0"/>
              </a:rPr>
              <a:t>varchar</a:t>
            </a:r>
            <a:r>
              <a:rPr lang="en-US" sz="2000" b="1" dirty="0">
                <a:latin typeface="Arial" charset="0"/>
                <a:cs typeface="Arial" charset="0"/>
              </a:rPr>
              <a:t>(15),</a:t>
            </a:r>
            <a:r>
              <a:rPr lang="en-US" sz="2000" b="1" dirty="0" err="1">
                <a:latin typeface="Arial" charset="0"/>
                <a:cs typeface="Arial" charset="0"/>
              </a:rPr>
              <a:t>LastName</a:t>
            </a:r>
            <a:r>
              <a:rPr lang="en-US" sz="2000" b="1" dirty="0">
                <a:latin typeface="Arial" charset="0"/>
                <a:cs typeface="Arial" charset="0"/>
              </a:rPr>
              <a:t> </a:t>
            </a:r>
            <a:r>
              <a:rPr lang="en-US" sz="2000" b="1" dirty="0" err="1">
                <a:latin typeface="Arial" charset="0"/>
                <a:cs typeface="Arial" charset="0"/>
              </a:rPr>
              <a:t>varchar</a:t>
            </a:r>
            <a:r>
              <a:rPr lang="en-US" sz="2000" b="1" dirty="0">
                <a:latin typeface="Arial" charset="0"/>
                <a:cs typeface="Arial" charset="0"/>
              </a:rPr>
              <a:t>(15),Age </a:t>
            </a:r>
            <a:r>
              <a:rPr lang="en-US" sz="2000" b="1" dirty="0" err="1">
                <a:latin typeface="Arial" charset="0"/>
                <a:cs typeface="Arial" charset="0"/>
              </a:rPr>
              <a:t>int</a:t>
            </a:r>
            <a:r>
              <a:rPr lang="en-US" sz="2000" b="1" dirty="0">
                <a:latin typeface="Arial" charset="0"/>
                <a:cs typeface="Arial" charset="0"/>
              </a:rPr>
              <a:t> )";	// Execute query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	</a:t>
            </a:r>
            <a:r>
              <a:rPr lang="en-US" sz="2000" b="1" dirty="0" err="1">
                <a:latin typeface="Arial" charset="0"/>
                <a:cs typeface="Arial" charset="0"/>
              </a:rPr>
              <a:t>mysql_query</a:t>
            </a:r>
            <a:r>
              <a:rPr lang="en-US" sz="2000" b="1" dirty="0">
                <a:latin typeface="Arial" charset="0"/>
                <a:cs typeface="Arial" charset="0"/>
              </a:rPr>
              <a:t>($</a:t>
            </a:r>
            <a:r>
              <a:rPr lang="en-US" sz="2000" b="1" dirty="0" err="1">
                <a:latin typeface="Arial" charset="0"/>
                <a:cs typeface="Arial" charset="0"/>
              </a:rPr>
              <a:t>sql</a:t>
            </a:r>
            <a:r>
              <a:rPr lang="en-US" sz="2000" b="1" dirty="0">
                <a:latin typeface="Arial" charset="0"/>
                <a:cs typeface="Arial" charset="0"/>
              </a:rPr>
              <a:t>,$con);//Close database connection.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	</a:t>
            </a:r>
            <a:r>
              <a:rPr lang="en-US" sz="2000" b="1" dirty="0" err="1">
                <a:latin typeface="Arial" charset="0"/>
                <a:cs typeface="Arial" charset="0"/>
              </a:rPr>
              <a:t>mysql_close</a:t>
            </a:r>
            <a:r>
              <a:rPr lang="en-US" sz="2000" b="1" dirty="0">
                <a:latin typeface="Arial" charset="0"/>
                <a:cs typeface="Arial" charset="0"/>
              </a:rPr>
              <a:t>($con); 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?&gt; </a:t>
            </a:r>
            <a:endParaRPr lang="en-US" sz="2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25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PHP MySQL INSERT INTO</a:t>
            </a:r>
          </a:p>
        </p:txBody>
      </p:sp>
      <p:sp>
        <p:nvSpPr>
          <p:cNvPr id="6963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send a query or command to a MySQL connection PHP uses </a:t>
            </a:r>
            <a:r>
              <a:rPr lang="en-US" b="1" smtClean="0"/>
              <a:t>mysql_query (query_string, connection_string); </a:t>
            </a:r>
            <a:r>
              <a:rPr lang="en-US" smtClean="0"/>
              <a:t>function.</a:t>
            </a:r>
          </a:p>
          <a:p>
            <a:r>
              <a:rPr lang="en-US" b="1" smtClean="0"/>
              <a:t>Syntax</a:t>
            </a:r>
          </a:p>
          <a:p>
            <a:endParaRPr lang="en-US" b="1" smtClean="0"/>
          </a:p>
          <a:p>
            <a:r>
              <a:rPr lang="en-US" b="1" smtClean="0"/>
              <a:t>or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4267200"/>
            <a:ext cx="60960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</a:rPr>
              <a:t>INSERT INTO table_name</a:t>
            </a:r>
            <a:r>
              <a:rPr lang="en-US" sz="2000" b="1" i="1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sz="2000" b="1" i="1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</a:rPr>
              <a:t>VALUES (value1, value2, value3,...) </a:t>
            </a:r>
          </a:p>
        </p:txBody>
      </p:sp>
      <p:sp>
        <p:nvSpPr>
          <p:cNvPr id="2" name="Rectangle 3"/>
          <p:cNvSpPr/>
          <p:nvPr/>
        </p:nvSpPr>
        <p:spPr>
          <a:xfrm>
            <a:off x="381000" y="5562600"/>
            <a:ext cx="85344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</a:rPr>
              <a:t>INSERT INTO table_name (column1, column2, column3,...)</a:t>
            </a:r>
            <a:b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000" b="1">
                <a:solidFill>
                  <a:schemeClr val="tx1"/>
                </a:solidFill>
                <a:latin typeface="Arial" charset="0"/>
                <a:cs typeface="Arial" charset="0"/>
              </a:rPr>
              <a:t>VALUES (value1, value2, value3,...)</a:t>
            </a:r>
            <a:r>
              <a:rPr lang="en-US" sz="200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MySQL INSERT INTO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257800"/>
          </a:xfrm>
        </p:spPr>
        <p:txBody>
          <a:bodyPr>
            <a:normAutofit fontScale="92500" lnSpcReduction="20000"/>
          </a:bodyPr>
          <a:lstStyle/>
          <a:p>
            <a:pPr marL="119062" indent="0">
              <a:buNone/>
              <a:defRPr/>
            </a:pPr>
            <a:r>
              <a:rPr lang="en-US" sz="2400" b="1" dirty="0">
                <a:latin typeface="Arial" charset="0"/>
                <a:cs typeface="Arial" charset="0"/>
              </a:rPr>
              <a:t>&lt;?</a:t>
            </a:r>
            <a:r>
              <a:rPr lang="en-US" sz="2400" b="1" dirty="0" err="1">
                <a:latin typeface="Arial" charset="0"/>
                <a:cs typeface="Arial" charset="0"/>
              </a:rPr>
              <a:t>php</a:t>
            </a:r>
            <a:endParaRPr lang="en-US" sz="2400" b="1" dirty="0">
              <a:latin typeface="Arial" charset="0"/>
              <a:cs typeface="Arial" charset="0"/>
            </a:endParaRPr>
          </a:p>
          <a:p>
            <a:pPr marL="119062" indent="0">
              <a:buNone/>
              <a:defRPr/>
            </a:pPr>
            <a:r>
              <a:rPr lang="en-US" sz="2400" b="1" dirty="0">
                <a:latin typeface="Arial" charset="0"/>
                <a:cs typeface="Arial" charset="0"/>
              </a:rPr>
              <a:t>	$con = </a:t>
            </a:r>
            <a:r>
              <a:rPr lang="en-US" sz="2400" b="1" dirty="0" err="1">
                <a:latin typeface="Arial" charset="0"/>
                <a:cs typeface="Arial" charset="0"/>
              </a:rPr>
              <a:t>mysql_connect</a:t>
            </a:r>
            <a:r>
              <a:rPr lang="en-US" sz="2400" b="1" dirty="0">
                <a:latin typeface="Arial" charset="0"/>
                <a:cs typeface="Arial" charset="0"/>
              </a:rPr>
              <a:t>("</a:t>
            </a:r>
            <a:r>
              <a:rPr lang="en-US" sz="2400" b="1" dirty="0" err="1">
                <a:latin typeface="Arial" charset="0"/>
                <a:cs typeface="Arial" charset="0"/>
              </a:rPr>
              <a:t>localhost</a:t>
            </a:r>
            <a:r>
              <a:rPr lang="en-US" sz="2400" b="1" dirty="0">
                <a:latin typeface="Arial" charset="0"/>
                <a:cs typeface="Arial" charset="0"/>
              </a:rPr>
              <a:t>","root","");</a:t>
            </a:r>
          </a:p>
          <a:p>
            <a:pPr marL="119062" indent="0">
              <a:buNone/>
              <a:defRPr/>
            </a:pPr>
            <a:r>
              <a:rPr lang="en-US" sz="2400" b="1" dirty="0">
                <a:latin typeface="Arial" charset="0"/>
                <a:cs typeface="Arial" charset="0"/>
              </a:rPr>
              <a:t>if(!$con)</a:t>
            </a:r>
          </a:p>
          <a:p>
            <a:pPr marL="119062" indent="0">
              <a:buNone/>
              <a:defRPr/>
            </a:pPr>
            <a:r>
              <a:rPr lang="en-US" sz="2400" b="1" dirty="0">
                <a:latin typeface="Arial" charset="0"/>
                <a:cs typeface="Arial" charset="0"/>
              </a:rPr>
              <a:t>{</a:t>
            </a:r>
          </a:p>
          <a:p>
            <a:pPr marL="119062" indent="0">
              <a:buNone/>
              <a:defRPr/>
            </a:pPr>
            <a:r>
              <a:rPr lang="en-US" sz="2400" b="1" dirty="0">
                <a:latin typeface="Arial" charset="0"/>
                <a:cs typeface="Arial" charset="0"/>
              </a:rPr>
              <a:t>die('could not connect:'.</a:t>
            </a:r>
            <a:r>
              <a:rPr lang="en-US" sz="2400" b="1" dirty="0" err="1">
                <a:latin typeface="Arial" charset="0"/>
                <a:cs typeface="Arial" charset="0"/>
              </a:rPr>
              <a:t>mysql_error</a:t>
            </a:r>
            <a:r>
              <a:rPr lang="en-US" sz="2400" b="1" dirty="0">
                <a:latin typeface="Arial" charset="0"/>
                <a:cs typeface="Arial" charset="0"/>
              </a:rPr>
              <a:t>());</a:t>
            </a:r>
          </a:p>
          <a:p>
            <a:pPr marL="119062" indent="0">
              <a:buNone/>
              <a:defRPr/>
            </a:pPr>
            <a:r>
              <a:rPr lang="en-US" sz="2400" b="1" dirty="0">
                <a:latin typeface="Arial" charset="0"/>
                <a:cs typeface="Arial" charset="0"/>
              </a:rPr>
              <a:t>}	</a:t>
            </a:r>
          </a:p>
          <a:p>
            <a:pPr marL="119062" indent="0">
              <a:buNone/>
              <a:defRPr/>
            </a:pPr>
            <a:r>
              <a:rPr lang="en-US" sz="2400" b="1" dirty="0" err="1">
                <a:latin typeface="Arial" charset="0"/>
                <a:cs typeface="Arial" charset="0"/>
              </a:rPr>
              <a:t>mysql_select_db</a:t>
            </a:r>
            <a:r>
              <a:rPr lang="en-US" sz="2400" b="1" dirty="0">
                <a:latin typeface="Arial" charset="0"/>
                <a:cs typeface="Arial" charset="0"/>
              </a:rPr>
              <a:t>("my_</a:t>
            </a:r>
            <a:r>
              <a:rPr lang="en-US" sz="2400" b="1" dirty="0" err="1">
                <a:latin typeface="Arial" charset="0"/>
                <a:cs typeface="Arial" charset="0"/>
              </a:rPr>
              <a:t>db</a:t>
            </a:r>
            <a:r>
              <a:rPr lang="en-US" sz="2400" b="1" dirty="0">
                <a:latin typeface="Arial" charset="0"/>
                <a:cs typeface="Arial" charset="0"/>
              </a:rPr>
              <a:t>",$con);</a:t>
            </a:r>
          </a:p>
          <a:p>
            <a:pPr marL="119062" indent="0">
              <a:buNone/>
              <a:defRPr/>
            </a:pPr>
            <a:r>
              <a:rPr lang="en-US" sz="2400" b="1" dirty="0">
                <a:latin typeface="Arial" charset="0"/>
                <a:cs typeface="Arial" charset="0"/>
              </a:rPr>
              <a:t>	</a:t>
            </a:r>
            <a:r>
              <a:rPr lang="en-US" sz="2400" b="1" dirty="0" err="1">
                <a:latin typeface="Arial" charset="0"/>
                <a:cs typeface="Arial" charset="0"/>
              </a:rPr>
              <a:t>mysql_query</a:t>
            </a:r>
            <a:r>
              <a:rPr lang="en-US" sz="2400" b="1" dirty="0">
                <a:latin typeface="Arial" charset="0"/>
                <a:cs typeface="Arial" charset="0"/>
              </a:rPr>
              <a:t>("INSERT INTO Persons (</a:t>
            </a:r>
            <a:r>
              <a:rPr lang="en-US" sz="2400" b="1" dirty="0" err="1">
                <a:latin typeface="Arial" charset="0"/>
                <a:cs typeface="Arial" charset="0"/>
              </a:rPr>
              <a:t>FirstName</a:t>
            </a:r>
            <a:r>
              <a:rPr lang="en-US" sz="2400" b="1" dirty="0">
                <a:latin typeface="Arial" charset="0"/>
                <a:cs typeface="Arial" charset="0"/>
              </a:rPr>
              <a:t>, </a:t>
            </a:r>
            <a:r>
              <a:rPr lang="en-US" sz="2400" b="1" dirty="0" err="1">
                <a:latin typeface="Arial" charset="0"/>
                <a:cs typeface="Arial" charset="0"/>
              </a:rPr>
              <a:t>LastName</a:t>
            </a:r>
            <a:r>
              <a:rPr lang="en-US" sz="2400" b="1" dirty="0">
                <a:latin typeface="Arial" charset="0"/>
                <a:cs typeface="Arial" charset="0"/>
              </a:rPr>
              <a:t>, Age) VALUES ('Peter', 'Griffin', '35')");</a:t>
            </a:r>
          </a:p>
          <a:p>
            <a:pPr marL="119062" indent="0">
              <a:buNone/>
              <a:defRPr/>
            </a:pPr>
            <a:r>
              <a:rPr lang="en-US" sz="2400" b="1" dirty="0">
                <a:latin typeface="Arial" charset="0"/>
                <a:cs typeface="Arial" charset="0"/>
              </a:rPr>
              <a:t>	</a:t>
            </a:r>
            <a:r>
              <a:rPr lang="en-US" sz="2400" b="1" dirty="0" err="1">
                <a:latin typeface="Arial" charset="0"/>
                <a:cs typeface="Arial" charset="0"/>
              </a:rPr>
              <a:t>mysql_query</a:t>
            </a:r>
            <a:r>
              <a:rPr lang="en-US" sz="2400" b="1" dirty="0">
                <a:latin typeface="Arial" charset="0"/>
                <a:cs typeface="Arial" charset="0"/>
              </a:rPr>
              <a:t>("INSERT INTO Persons (</a:t>
            </a:r>
            <a:r>
              <a:rPr lang="en-US" sz="2400" b="1" dirty="0" err="1">
                <a:latin typeface="Arial" charset="0"/>
                <a:cs typeface="Arial" charset="0"/>
              </a:rPr>
              <a:t>FirstName</a:t>
            </a:r>
            <a:r>
              <a:rPr lang="en-US" sz="2400" b="1" dirty="0">
                <a:latin typeface="Arial" charset="0"/>
                <a:cs typeface="Arial" charset="0"/>
              </a:rPr>
              <a:t>, </a:t>
            </a:r>
            <a:r>
              <a:rPr lang="en-US" sz="2400" b="1" dirty="0" err="1">
                <a:latin typeface="Arial" charset="0"/>
                <a:cs typeface="Arial" charset="0"/>
              </a:rPr>
              <a:t>LastName</a:t>
            </a:r>
            <a:r>
              <a:rPr lang="en-US" sz="2400" b="1" dirty="0">
                <a:latin typeface="Arial" charset="0"/>
                <a:cs typeface="Arial" charset="0"/>
              </a:rPr>
              <a:t>, Age) VALUES ('Glenn', 'Quagmire', '33')");	// Execute query	</a:t>
            </a:r>
          </a:p>
          <a:p>
            <a:pPr marL="119062" indent="0">
              <a:buNone/>
              <a:defRPr/>
            </a:pPr>
            <a:r>
              <a:rPr lang="en-US" sz="2400" b="1" dirty="0" err="1">
                <a:latin typeface="Arial" charset="0"/>
                <a:cs typeface="Arial" charset="0"/>
              </a:rPr>
              <a:t>mysql_query</a:t>
            </a:r>
            <a:r>
              <a:rPr lang="en-US" sz="2400" b="1" dirty="0">
                <a:latin typeface="Arial" charset="0"/>
                <a:cs typeface="Arial" charset="0"/>
              </a:rPr>
              <a:t>($</a:t>
            </a:r>
            <a:r>
              <a:rPr lang="en-US" sz="2400" b="1" dirty="0" err="1">
                <a:latin typeface="Arial" charset="0"/>
                <a:cs typeface="Arial" charset="0"/>
              </a:rPr>
              <a:t>sql</a:t>
            </a:r>
            <a:r>
              <a:rPr lang="en-US" sz="2400" b="1" dirty="0">
                <a:latin typeface="Arial" charset="0"/>
                <a:cs typeface="Arial" charset="0"/>
              </a:rPr>
              <a:t>,$con);//Close database connection.</a:t>
            </a:r>
          </a:p>
          <a:p>
            <a:pPr marL="119062" indent="0">
              <a:buNone/>
              <a:defRPr/>
            </a:pPr>
            <a:r>
              <a:rPr lang="en-US" sz="2400" b="1" dirty="0">
                <a:latin typeface="Arial" charset="0"/>
                <a:cs typeface="Arial" charset="0"/>
              </a:rPr>
              <a:t>	</a:t>
            </a:r>
            <a:r>
              <a:rPr lang="en-US" sz="2400" b="1" dirty="0" err="1">
                <a:latin typeface="Arial" charset="0"/>
                <a:cs typeface="Arial" charset="0"/>
              </a:rPr>
              <a:t>mysql_close</a:t>
            </a:r>
            <a:r>
              <a:rPr lang="en-US" sz="2400" b="1" dirty="0">
                <a:latin typeface="Arial" charset="0"/>
                <a:cs typeface="Arial" charset="0"/>
              </a:rPr>
              <a:t>($con);</a:t>
            </a:r>
          </a:p>
          <a:p>
            <a:pPr marL="119062" indent="0">
              <a:buNone/>
              <a:defRPr/>
            </a:pPr>
            <a:r>
              <a:rPr lang="en-US" sz="2400" b="1" dirty="0">
                <a:latin typeface="Arial" charset="0"/>
                <a:cs typeface="Arial" charset="0"/>
              </a:rPr>
              <a:t>?&gt; </a:t>
            </a:r>
          </a:p>
          <a:p>
            <a:pPr marL="119062" indent="0">
              <a:buNone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49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dirty="0" smtClean="0"/>
              <a:t>Exercise-Inserting data using a form</a:t>
            </a:r>
          </a:p>
        </p:txBody>
      </p:sp>
      <p:sp>
        <p:nvSpPr>
          <p:cNvPr id="7065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8663" indent="-609600"/>
            <a:r>
              <a:rPr lang="en-US" smtClean="0"/>
              <a:t>Modify the above program to enter values using a html form and insert the data into the database.</a:t>
            </a:r>
          </a:p>
          <a:p>
            <a:pPr marL="728663" indent="-609600"/>
            <a:endParaRPr lang="en-US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895600"/>
            <a:ext cx="3200400" cy="3964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–</a:t>
            </a:r>
            <a:r>
              <a:rPr lang="en-US" dirty="0" smtClean="0"/>
              <a:t>insertdb.html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9062" indent="0">
              <a:buNone/>
            </a:pPr>
            <a:r>
              <a:rPr lang="en-US" sz="2000" dirty="0"/>
              <a:t>&lt;html&gt;</a:t>
            </a:r>
          </a:p>
          <a:p>
            <a:pPr marL="119062" indent="0">
              <a:buNone/>
            </a:pPr>
            <a:r>
              <a:rPr lang="en-US" sz="2000" dirty="0"/>
              <a:t>&lt;head&gt;&lt;title&gt;Insert&lt;/title&gt;&lt;/head&gt;</a:t>
            </a:r>
          </a:p>
          <a:p>
            <a:pPr marL="119062" indent="0">
              <a:buNone/>
            </a:pPr>
            <a:r>
              <a:rPr lang="en-US" sz="2000" dirty="0"/>
              <a:t>&lt;body&gt;</a:t>
            </a:r>
          </a:p>
          <a:p>
            <a:pPr marL="119062" indent="0">
              <a:buNone/>
            </a:pPr>
            <a:r>
              <a:rPr lang="en-US" sz="2000" dirty="0"/>
              <a:t>&lt;h1&gt;Insert Data&lt;/h1&gt;</a:t>
            </a:r>
          </a:p>
          <a:p>
            <a:pPr marL="119062" indent="0">
              <a:buNone/>
            </a:pPr>
            <a:r>
              <a:rPr lang="en-US" sz="2000" dirty="0"/>
              <a:t>&lt;form method="POST" action="</a:t>
            </a:r>
            <a:r>
              <a:rPr lang="en-US" sz="2000" dirty="0" err="1"/>
              <a:t>insertdb.php</a:t>
            </a:r>
            <a:r>
              <a:rPr lang="en-US" sz="2000" dirty="0"/>
              <a:t>"&gt;</a:t>
            </a:r>
          </a:p>
          <a:p>
            <a:pPr marL="119062" indent="0">
              <a:buNone/>
            </a:pPr>
            <a:r>
              <a:rPr lang="en-US" sz="2000" dirty="0"/>
              <a:t>&lt;p&gt; First Name &lt;/p&gt; &lt;input type="text" name="</a:t>
            </a:r>
            <a:r>
              <a:rPr lang="en-US" sz="2000" dirty="0" err="1"/>
              <a:t>firstname</a:t>
            </a:r>
            <a:r>
              <a:rPr lang="en-US" sz="2000" dirty="0"/>
              <a:t>" value="" size=20 /&gt;</a:t>
            </a:r>
          </a:p>
          <a:p>
            <a:pPr marL="119062" indent="0">
              <a:buNone/>
            </a:pPr>
            <a:r>
              <a:rPr lang="en-US" sz="2000" dirty="0"/>
              <a:t>&lt;p&gt; Last Name &lt;/p&gt; &lt;input type="text" name="</a:t>
            </a:r>
            <a:r>
              <a:rPr lang="en-US" sz="2000" dirty="0" err="1"/>
              <a:t>lastname</a:t>
            </a:r>
            <a:r>
              <a:rPr lang="en-US" sz="2000" dirty="0"/>
              <a:t>" value="" size=20 /&gt;</a:t>
            </a:r>
          </a:p>
          <a:p>
            <a:pPr marL="119062" indent="0">
              <a:buNone/>
            </a:pPr>
            <a:r>
              <a:rPr lang="en-US" sz="2000" dirty="0"/>
              <a:t>&lt;p&gt; Age &lt;/p&gt; &lt;input type="text" name="age" value="" size=20 </a:t>
            </a:r>
            <a:r>
              <a:rPr lang="en-US" sz="2000" dirty="0" smtClean="0"/>
              <a:t>/&gt;</a:t>
            </a:r>
            <a:endParaRPr lang="en-US" sz="2000" dirty="0"/>
          </a:p>
          <a:p>
            <a:pPr marL="119062" indent="0">
              <a:buNone/>
            </a:pPr>
            <a:r>
              <a:rPr lang="en-US" sz="2000" dirty="0"/>
              <a:t>&lt;input type="submit" name="Insert" value="Insert" </a:t>
            </a:r>
            <a:r>
              <a:rPr lang="en-US" sz="2000" dirty="0" smtClean="0"/>
              <a:t>/&gt;</a:t>
            </a:r>
            <a:endParaRPr lang="en-US" sz="2000" dirty="0"/>
          </a:p>
          <a:p>
            <a:pPr marL="119062" indent="0">
              <a:buNone/>
            </a:pPr>
            <a:r>
              <a:rPr lang="en-US" sz="2000" dirty="0"/>
              <a:t>&lt;/form&gt;</a:t>
            </a:r>
          </a:p>
          <a:p>
            <a:pPr marL="119062" indent="0">
              <a:buNone/>
            </a:pPr>
            <a:r>
              <a:rPr lang="en-US" sz="2000" dirty="0"/>
              <a:t>&lt;/body&gt;</a:t>
            </a:r>
          </a:p>
          <a:p>
            <a:pPr marL="119062" indent="0">
              <a:buNone/>
            </a:pPr>
            <a:r>
              <a:rPr lang="en-US" sz="2000" dirty="0"/>
              <a:t>&lt;/html&gt;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76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–</a:t>
            </a:r>
            <a:r>
              <a:rPr lang="en-US" dirty="0" err="1" smtClean="0"/>
              <a:t>insertdb.php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105400"/>
          </a:xfrm>
        </p:spPr>
        <p:txBody>
          <a:bodyPr>
            <a:normAutofit fontScale="92500" lnSpcReduction="10000"/>
          </a:bodyPr>
          <a:lstStyle/>
          <a:p>
            <a:pPr marL="119062" indent="0">
              <a:buNone/>
            </a:pPr>
            <a:r>
              <a:rPr lang="en-US" sz="2000" dirty="0" smtClean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pPr marL="119062" indent="0">
              <a:buNone/>
            </a:pPr>
            <a:r>
              <a:rPr lang="en-US" sz="2000" dirty="0" smtClean="0"/>
              <a:t>$</a:t>
            </a:r>
            <a:r>
              <a:rPr lang="en-US" sz="2000" dirty="0" err="1"/>
              <a:t>fname</a:t>
            </a:r>
            <a:r>
              <a:rPr lang="en-US" sz="2000" dirty="0"/>
              <a:t>=$_POST['</a:t>
            </a:r>
            <a:r>
              <a:rPr lang="en-US" sz="2000" dirty="0" err="1"/>
              <a:t>firstname</a:t>
            </a:r>
            <a:r>
              <a:rPr lang="en-US" sz="2000" dirty="0"/>
              <a:t>'];</a:t>
            </a:r>
          </a:p>
          <a:p>
            <a:pPr marL="119062" indent="0">
              <a:buNone/>
            </a:pPr>
            <a:r>
              <a:rPr lang="en-US" sz="2000" dirty="0"/>
              <a:t>$</a:t>
            </a:r>
            <a:r>
              <a:rPr lang="en-US" sz="2000" dirty="0" err="1"/>
              <a:t>lname</a:t>
            </a:r>
            <a:r>
              <a:rPr lang="en-US" sz="2000" dirty="0"/>
              <a:t>=$_POST['</a:t>
            </a:r>
            <a:r>
              <a:rPr lang="en-US" sz="2000" dirty="0" err="1"/>
              <a:t>lastname</a:t>
            </a:r>
            <a:r>
              <a:rPr lang="en-US" sz="2000" dirty="0"/>
              <a:t>'];</a:t>
            </a:r>
          </a:p>
          <a:p>
            <a:pPr marL="119062" indent="0">
              <a:buNone/>
            </a:pPr>
            <a:r>
              <a:rPr lang="en-US" sz="2000" dirty="0"/>
              <a:t>$age=$_POST['age'];</a:t>
            </a:r>
          </a:p>
          <a:p>
            <a:pPr marL="119062" indent="0">
              <a:buNone/>
            </a:pPr>
            <a:r>
              <a:rPr lang="en-US" sz="2000" dirty="0"/>
              <a:t>	$con = </a:t>
            </a:r>
            <a:r>
              <a:rPr lang="en-US" sz="2000" dirty="0" err="1"/>
              <a:t>mysql_connect</a:t>
            </a:r>
            <a:r>
              <a:rPr lang="en-US" sz="2000" dirty="0"/>
              <a:t>("</a:t>
            </a:r>
            <a:r>
              <a:rPr lang="en-US" sz="2000" dirty="0" err="1"/>
              <a:t>localhost</a:t>
            </a:r>
            <a:r>
              <a:rPr lang="en-US" sz="2000" dirty="0"/>
              <a:t>","root","");</a:t>
            </a:r>
          </a:p>
          <a:p>
            <a:pPr marL="119062" indent="0">
              <a:buNone/>
            </a:pPr>
            <a:r>
              <a:rPr lang="en-US" sz="2000" dirty="0"/>
              <a:t>if(!$con)</a:t>
            </a:r>
          </a:p>
          <a:p>
            <a:pPr marL="119062" indent="0">
              <a:buNone/>
            </a:pPr>
            <a:r>
              <a:rPr lang="en-US" sz="2000" dirty="0"/>
              <a:t>{</a:t>
            </a:r>
          </a:p>
          <a:p>
            <a:pPr marL="119062" indent="0">
              <a:buNone/>
            </a:pPr>
            <a:r>
              <a:rPr lang="en-US" sz="2000" dirty="0"/>
              <a:t>die('could not connect:'.</a:t>
            </a:r>
            <a:r>
              <a:rPr lang="en-US" sz="2000" dirty="0" err="1"/>
              <a:t>mysql_error</a:t>
            </a:r>
            <a:r>
              <a:rPr lang="en-US" sz="2000" dirty="0"/>
              <a:t>());</a:t>
            </a:r>
          </a:p>
          <a:p>
            <a:pPr marL="119062" indent="0">
              <a:buNone/>
            </a:pPr>
            <a:r>
              <a:rPr lang="en-US" sz="2000" dirty="0"/>
              <a:t>}	</a:t>
            </a:r>
          </a:p>
          <a:p>
            <a:pPr marL="119062" indent="0">
              <a:buNone/>
            </a:pPr>
            <a:r>
              <a:rPr lang="en-US" sz="2000" dirty="0" err="1"/>
              <a:t>mysql_select_db</a:t>
            </a:r>
            <a:r>
              <a:rPr lang="en-US" sz="2000" dirty="0"/>
              <a:t>("my_</a:t>
            </a:r>
            <a:r>
              <a:rPr lang="en-US" sz="2000" dirty="0" err="1"/>
              <a:t>db</a:t>
            </a:r>
            <a:r>
              <a:rPr lang="en-US" sz="2000" dirty="0"/>
              <a:t>",$con);</a:t>
            </a:r>
          </a:p>
          <a:p>
            <a:pPr marL="119062" indent="0">
              <a:buNone/>
            </a:pPr>
            <a:r>
              <a:rPr lang="en-US" sz="2000" dirty="0"/>
              <a:t>	</a:t>
            </a:r>
          </a:p>
          <a:p>
            <a:pPr marL="119062" indent="0">
              <a:buNone/>
            </a:pPr>
            <a:r>
              <a:rPr lang="en-US" sz="2000" dirty="0" err="1"/>
              <a:t>mysql_query</a:t>
            </a:r>
            <a:r>
              <a:rPr lang="en-US" sz="2000" dirty="0"/>
              <a:t>("INSERT INTO Persons (</a:t>
            </a:r>
            <a:r>
              <a:rPr lang="en-US" sz="2000" dirty="0" err="1"/>
              <a:t>FirstName</a:t>
            </a:r>
            <a:r>
              <a:rPr lang="en-US" sz="2000" dirty="0"/>
              <a:t>, </a:t>
            </a:r>
            <a:r>
              <a:rPr lang="en-US" sz="2000" dirty="0" err="1"/>
              <a:t>LastName</a:t>
            </a:r>
            <a:r>
              <a:rPr lang="en-US" sz="2000" dirty="0"/>
              <a:t>, Age) VALUES ('$</a:t>
            </a:r>
            <a:r>
              <a:rPr lang="en-US" sz="2000" dirty="0" err="1"/>
              <a:t>fname</a:t>
            </a:r>
            <a:r>
              <a:rPr lang="en-US" sz="2000" dirty="0"/>
              <a:t>', '$</a:t>
            </a:r>
            <a:r>
              <a:rPr lang="en-US" sz="2000" dirty="0" err="1"/>
              <a:t>lname</a:t>
            </a:r>
            <a:r>
              <a:rPr lang="en-US" sz="2000" dirty="0"/>
              <a:t>',$age)");	// Execute query	</a:t>
            </a:r>
          </a:p>
          <a:p>
            <a:pPr marL="119062" indent="0">
              <a:buNone/>
            </a:pPr>
            <a:r>
              <a:rPr lang="en-US" sz="2000" dirty="0" err="1" smtClean="0"/>
              <a:t>mysql_query</a:t>
            </a:r>
            <a:r>
              <a:rPr lang="en-US" sz="2000" dirty="0"/>
              <a:t>($</a:t>
            </a:r>
            <a:r>
              <a:rPr lang="en-US" sz="2000" dirty="0" err="1"/>
              <a:t>sql</a:t>
            </a:r>
            <a:r>
              <a:rPr lang="en-US" sz="2000" dirty="0"/>
              <a:t>,$con);//Close database connection.</a:t>
            </a:r>
          </a:p>
          <a:p>
            <a:pPr marL="119062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mysql_close</a:t>
            </a:r>
            <a:r>
              <a:rPr lang="en-US" sz="2000" dirty="0"/>
              <a:t>($con);</a:t>
            </a:r>
          </a:p>
          <a:p>
            <a:pPr marL="119062" indent="0">
              <a:buNone/>
            </a:pPr>
            <a:r>
              <a:rPr lang="en-US" sz="2000" dirty="0"/>
              <a:t>?&gt; </a:t>
            </a:r>
          </a:p>
          <a:p>
            <a:endParaRPr lang="en-US" sz="18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7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class </a:t>
            </a:r>
            <a:r>
              <a:rPr lang="en-US" dirty="0"/>
              <a:t>is a collection of special functions called methods and special variables </a:t>
            </a:r>
            <a:r>
              <a:rPr lang="en-US" dirty="0" smtClean="0"/>
              <a:t>(attributes) called properties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declare a class with the class keyword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Classes are </a:t>
            </a:r>
            <a:r>
              <a:rPr lang="en-US" dirty="0" smtClean="0"/>
              <a:t>the templates </a:t>
            </a:r>
            <a:r>
              <a:rPr lang="en-US" dirty="0"/>
              <a:t>from which objects are created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an </a:t>
            </a:r>
            <a:r>
              <a:rPr lang="en-US" b="1" i="1" dirty="0"/>
              <a:t>object </a:t>
            </a:r>
            <a:r>
              <a:rPr lang="en-US" dirty="0"/>
              <a:t>is an instance of a </a:t>
            </a:r>
            <a:r>
              <a:rPr lang="en-US" b="1" dirty="0"/>
              <a:t> </a:t>
            </a:r>
            <a:r>
              <a:rPr lang="en-US" dirty="0"/>
              <a:t>class. 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2601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PHP + MySQL SELECT</a:t>
            </a:r>
          </a:p>
        </p:txBody>
      </p:sp>
      <p:sp>
        <p:nvSpPr>
          <p:cNvPr id="7168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Syntax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 marL="119062" indent="0"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66800" y="2781300"/>
            <a:ext cx="73914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SELECT column_name(s) FROM table_name 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25975"/>
          </a:xfrm>
        </p:spPr>
        <p:txBody>
          <a:bodyPr>
            <a:normAutofit fontScale="85000" lnSpcReduction="10000"/>
          </a:bodyPr>
          <a:lstStyle/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&lt;?</a:t>
            </a:r>
            <a:r>
              <a:rPr lang="en-US" sz="2000" b="1" dirty="0" err="1">
                <a:latin typeface="Arial" charset="0"/>
                <a:cs typeface="Arial" charset="0"/>
              </a:rPr>
              <a:t>php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	$con = </a:t>
            </a:r>
            <a:r>
              <a:rPr lang="en-US" sz="2000" b="1" dirty="0" err="1">
                <a:latin typeface="Arial" charset="0"/>
                <a:cs typeface="Arial" charset="0"/>
              </a:rPr>
              <a:t>mysql_connect</a:t>
            </a:r>
            <a:r>
              <a:rPr lang="en-US" sz="2000" b="1" dirty="0">
                <a:latin typeface="Arial" charset="0"/>
                <a:cs typeface="Arial" charset="0"/>
              </a:rPr>
              <a:t>("</a:t>
            </a:r>
            <a:r>
              <a:rPr lang="en-US" sz="2000" b="1" dirty="0" err="1">
                <a:latin typeface="Arial" charset="0"/>
                <a:cs typeface="Arial" charset="0"/>
              </a:rPr>
              <a:t>localhost</a:t>
            </a:r>
            <a:r>
              <a:rPr lang="en-US" sz="2000" b="1" dirty="0">
                <a:latin typeface="Arial" charset="0"/>
                <a:cs typeface="Arial" charset="0"/>
              </a:rPr>
              <a:t>","root","");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 	if(!$con)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{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die('could not connect:'.</a:t>
            </a:r>
            <a:r>
              <a:rPr lang="en-US" sz="2000" b="1" dirty="0" err="1">
                <a:latin typeface="Arial" charset="0"/>
                <a:cs typeface="Arial" charset="0"/>
              </a:rPr>
              <a:t>mysql_error</a:t>
            </a:r>
            <a:r>
              <a:rPr lang="en-US" sz="2000" b="1" dirty="0">
                <a:latin typeface="Arial" charset="0"/>
                <a:cs typeface="Arial" charset="0"/>
              </a:rPr>
              <a:t>());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}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	</a:t>
            </a:r>
            <a:r>
              <a:rPr lang="en-US" sz="2000" b="1" dirty="0" err="1">
                <a:latin typeface="Arial" charset="0"/>
                <a:cs typeface="Arial" charset="0"/>
              </a:rPr>
              <a:t>mysql_select_db</a:t>
            </a:r>
            <a:r>
              <a:rPr lang="en-US" sz="2000" b="1" dirty="0">
                <a:latin typeface="Arial" charset="0"/>
                <a:cs typeface="Arial" charset="0"/>
              </a:rPr>
              <a:t>("</a:t>
            </a:r>
            <a:r>
              <a:rPr lang="en-US" sz="2000" b="1" dirty="0" err="1">
                <a:latin typeface="Arial" charset="0"/>
                <a:cs typeface="Arial" charset="0"/>
              </a:rPr>
              <a:t>my_db</a:t>
            </a:r>
            <a:r>
              <a:rPr lang="en-US" sz="2000" b="1" dirty="0">
                <a:latin typeface="Arial" charset="0"/>
                <a:cs typeface="Arial" charset="0"/>
              </a:rPr>
              <a:t>", $con);// Execute query	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$result = </a:t>
            </a:r>
            <a:r>
              <a:rPr lang="en-US" sz="2000" b="1" dirty="0" err="1">
                <a:latin typeface="Arial" charset="0"/>
                <a:cs typeface="Arial" charset="0"/>
              </a:rPr>
              <a:t>mysql_query</a:t>
            </a:r>
            <a:r>
              <a:rPr lang="en-US" sz="2000" b="1" dirty="0">
                <a:latin typeface="Arial" charset="0"/>
                <a:cs typeface="Arial" charset="0"/>
              </a:rPr>
              <a:t>("SELECT * FROM Persons");	//Display data.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while($row=</a:t>
            </a:r>
            <a:r>
              <a:rPr lang="en-US" sz="2000" b="1" dirty="0" err="1">
                <a:latin typeface="Arial" charset="0"/>
                <a:cs typeface="Arial" charset="0"/>
              </a:rPr>
              <a:t>mysql_fetch_array</a:t>
            </a:r>
            <a:r>
              <a:rPr lang="en-US" sz="2000" b="1" dirty="0">
                <a:latin typeface="Arial" charset="0"/>
                <a:cs typeface="Arial" charset="0"/>
              </a:rPr>
              <a:t>($result))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{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echo $row['</a:t>
            </a:r>
            <a:r>
              <a:rPr lang="en-US" sz="2000" b="1" dirty="0" err="1">
                <a:latin typeface="Arial" charset="0"/>
                <a:cs typeface="Arial" charset="0"/>
              </a:rPr>
              <a:t>FirstName</a:t>
            </a:r>
            <a:r>
              <a:rPr lang="en-US" sz="2000" b="1" dirty="0">
                <a:latin typeface="Arial" charset="0"/>
                <a:cs typeface="Arial" charset="0"/>
              </a:rPr>
              <a:t>']." ".$row['</a:t>
            </a:r>
            <a:r>
              <a:rPr lang="en-US" sz="2000" b="1" dirty="0" err="1">
                <a:latin typeface="Arial" charset="0"/>
                <a:cs typeface="Arial" charset="0"/>
              </a:rPr>
              <a:t>LastName</a:t>
            </a:r>
            <a:r>
              <a:rPr lang="en-US" sz="2000" b="1" dirty="0">
                <a:latin typeface="Arial" charset="0"/>
                <a:cs typeface="Arial" charset="0"/>
              </a:rPr>
              <a:t>']." ".$row['Age'];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echo "&lt;</a:t>
            </a:r>
            <a:r>
              <a:rPr lang="en-US" sz="2000" b="1" dirty="0" err="1">
                <a:latin typeface="Arial" charset="0"/>
                <a:cs typeface="Arial" charset="0"/>
              </a:rPr>
              <a:t>br</a:t>
            </a:r>
            <a:r>
              <a:rPr lang="en-US" sz="2000" b="1" dirty="0">
                <a:latin typeface="Arial" charset="0"/>
                <a:cs typeface="Arial" charset="0"/>
              </a:rPr>
              <a:t>/&gt;";</a:t>
            </a:r>
          </a:p>
          <a:p>
            <a:pPr marL="119062" indent="0">
              <a:buNone/>
              <a:defRPr/>
            </a:pPr>
            <a:r>
              <a:rPr lang="en-US" sz="2000" b="1" dirty="0" smtClean="0">
                <a:latin typeface="Arial" charset="0"/>
                <a:cs typeface="Arial" charset="0"/>
              </a:rPr>
              <a:t>}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	//Close database connection.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	</a:t>
            </a:r>
            <a:r>
              <a:rPr lang="en-US" sz="2000" b="1" dirty="0" err="1">
                <a:latin typeface="Arial" charset="0"/>
                <a:cs typeface="Arial" charset="0"/>
              </a:rPr>
              <a:t>mysql_close</a:t>
            </a:r>
            <a:r>
              <a:rPr lang="en-US" sz="2000" b="1" dirty="0">
                <a:latin typeface="Arial" charset="0"/>
                <a:cs typeface="Arial" charset="0"/>
              </a:rPr>
              <a:t>($con);  </a:t>
            </a:r>
          </a:p>
          <a:p>
            <a:pPr marL="119062" indent="0">
              <a:buNone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?&gt;</a:t>
            </a:r>
            <a:endParaRPr lang="en-US" sz="2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69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/>
          </p:cNvSpPr>
          <p:nvPr>
            <p:ph type="title"/>
          </p:nvPr>
        </p:nvSpPr>
        <p:spPr bwMode="auto">
          <a:xfrm>
            <a:off x="352097" y="23648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SELECT with WHERE clause</a:t>
            </a:r>
          </a:p>
        </p:txBody>
      </p:sp>
      <p:sp>
        <p:nvSpPr>
          <p:cNvPr id="727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Syntax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914400" y="2881148"/>
            <a:ext cx="76200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SELECT column_name(s)</a:t>
            </a:r>
            <a:b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FROM table_name</a:t>
            </a:r>
            <a:b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WHERE column_name operator value 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625975"/>
          </a:xfrm>
        </p:spPr>
        <p:txBody>
          <a:bodyPr>
            <a:normAutofit fontScale="85000" lnSpcReduction="10000"/>
          </a:bodyPr>
          <a:lstStyle/>
          <a:p>
            <a:pPr marL="119062" indent="0">
              <a:buNone/>
            </a:pPr>
            <a:r>
              <a:rPr lang="en-US" sz="2000" dirty="0"/>
              <a:t>&lt;?</a:t>
            </a:r>
            <a:r>
              <a:rPr lang="en-US" sz="2000" dirty="0" err="1"/>
              <a:t>php</a:t>
            </a:r>
            <a:endParaRPr lang="en-US" sz="2000" dirty="0"/>
          </a:p>
          <a:p>
            <a:pPr marL="119062" indent="0">
              <a:buNone/>
            </a:pPr>
            <a:r>
              <a:rPr lang="en-US" sz="2000" dirty="0"/>
              <a:t>	$con = </a:t>
            </a:r>
            <a:r>
              <a:rPr lang="en-US" sz="2000" dirty="0" err="1"/>
              <a:t>mysql_connect</a:t>
            </a:r>
            <a:r>
              <a:rPr lang="en-US" sz="2000" dirty="0"/>
              <a:t>("</a:t>
            </a:r>
            <a:r>
              <a:rPr lang="en-US" sz="2000" dirty="0" err="1"/>
              <a:t>localhost</a:t>
            </a:r>
            <a:r>
              <a:rPr lang="en-US" sz="2000" dirty="0"/>
              <a:t>","root","");</a:t>
            </a:r>
          </a:p>
          <a:p>
            <a:pPr marL="119062" indent="0">
              <a:buNone/>
            </a:pPr>
            <a:r>
              <a:rPr lang="en-US" sz="2000" dirty="0"/>
              <a:t> 	if(!$con)</a:t>
            </a:r>
          </a:p>
          <a:p>
            <a:pPr marL="119062" indent="0">
              <a:buNone/>
            </a:pPr>
            <a:r>
              <a:rPr lang="en-US" sz="2000" dirty="0"/>
              <a:t>{</a:t>
            </a:r>
          </a:p>
          <a:p>
            <a:pPr marL="119062" indent="0">
              <a:buNone/>
            </a:pPr>
            <a:r>
              <a:rPr lang="en-US" sz="2000" dirty="0"/>
              <a:t>die('could not connect:'.</a:t>
            </a:r>
            <a:r>
              <a:rPr lang="en-US" sz="2000" dirty="0" err="1"/>
              <a:t>mysql_error</a:t>
            </a:r>
            <a:r>
              <a:rPr lang="en-US" sz="2000" dirty="0"/>
              <a:t>());</a:t>
            </a:r>
          </a:p>
          <a:p>
            <a:pPr marL="119062" indent="0">
              <a:buNone/>
            </a:pPr>
            <a:r>
              <a:rPr lang="en-US" sz="2000" dirty="0"/>
              <a:t>}</a:t>
            </a:r>
          </a:p>
          <a:p>
            <a:pPr marL="119062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mysql_select_db</a:t>
            </a:r>
            <a:r>
              <a:rPr lang="en-US" sz="2000" dirty="0"/>
              <a:t>("</a:t>
            </a:r>
            <a:r>
              <a:rPr lang="en-US" sz="2000" dirty="0" err="1"/>
              <a:t>my_db</a:t>
            </a:r>
            <a:r>
              <a:rPr lang="en-US" sz="2000" dirty="0"/>
              <a:t>", $con);// Execute query	</a:t>
            </a:r>
          </a:p>
          <a:p>
            <a:pPr marL="119062" indent="0">
              <a:buNone/>
            </a:pPr>
            <a:r>
              <a:rPr lang="en-US" sz="2000" b="1" dirty="0">
                <a:solidFill>
                  <a:srgbClr val="92D050"/>
                </a:solidFill>
              </a:rPr>
              <a:t>$result = </a:t>
            </a:r>
            <a:r>
              <a:rPr lang="en-US" sz="2000" b="1" dirty="0" err="1">
                <a:solidFill>
                  <a:srgbClr val="92D050"/>
                </a:solidFill>
              </a:rPr>
              <a:t>mysql_query</a:t>
            </a:r>
            <a:r>
              <a:rPr lang="en-US" sz="2000" b="1" dirty="0">
                <a:solidFill>
                  <a:srgbClr val="92D050"/>
                </a:solidFill>
              </a:rPr>
              <a:t>("SELECT * FROM Persons where </a:t>
            </a:r>
            <a:r>
              <a:rPr lang="en-US" sz="2000" b="1" dirty="0" err="1">
                <a:solidFill>
                  <a:srgbClr val="92D050"/>
                </a:solidFill>
              </a:rPr>
              <a:t>firstname</a:t>
            </a:r>
            <a:r>
              <a:rPr lang="en-US" sz="2000" b="1" dirty="0">
                <a:solidFill>
                  <a:srgbClr val="92D050"/>
                </a:solidFill>
              </a:rPr>
              <a:t>='</a:t>
            </a:r>
            <a:r>
              <a:rPr lang="en-US" sz="2000" b="1" dirty="0" err="1">
                <a:solidFill>
                  <a:srgbClr val="92D050"/>
                </a:solidFill>
              </a:rPr>
              <a:t>nayomi</a:t>
            </a:r>
            <a:r>
              <a:rPr lang="en-US" sz="2000" b="1" dirty="0">
                <a:solidFill>
                  <a:srgbClr val="92D050"/>
                </a:solidFill>
              </a:rPr>
              <a:t>' ");</a:t>
            </a:r>
            <a:r>
              <a:rPr lang="en-US" sz="2000" dirty="0"/>
              <a:t>	//Display data.</a:t>
            </a:r>
          </a:p>
          <a:p>
            <a:pPr marL="119062" indent="0">
              <a:buNone/>
            </a:pPr>
            <a:r>
              <a:rPr lang="en-US" sz="2000" dirty="0"/>
              <a:t>while($row=</a:t>
            </a:r>
            <a:r>
              <a:rPr lang="en-US" sz="2000" dirty="0" err="1"/>
              <a:t>mysql_fetch_array</a:t>
            </a:r>
            <a:r>
              <a:rPr lang="en-US" sz="2000" dirty="0"/>
              <a:t>($result))</a:t>
            </a:r>
          </a:p>
          <a:p>
            <a:pPr marL="119062" indent="0">
              <a:buNone/>
            </a:pPr>
            <a:r>
              <a:rPr lang="en-US" sz="2000" dirty="0"/>
              <a:t>{</a:t>
            </a:r>
          </a:p>
          <a:p>
            <a:pPr marL="119062" indent="0">
              <a:buNone/>
            </a:pPr>
            <a:r>
              <a:rPr lang="en-US" sz="2000" dirty="0"/>
              <a:t>echo $row['</a:t>
            </a:r>
            <a:r>
              <a:rPr lang="en-US" sz="2000" dirty="0" err="1"/>
              <a:t>FirstName</a:t>
            </a:r>
            <a:r>
              <a:rPr lang="en-US" sz="2000" dirty="0"/>
              <a:t>']." ".$row['</a:t>
            </a:r>
            <a:r>
              <a:rPr lang="en-US" sz="2000" dirty="0" err="1"/>
              <a:t>LastName</a:t>
            </a:r>
            <a:r>
              <a:rPr lang="en-US" sz="2000" dirty="0"/>
              <a:t>']." ".$row['Age'];</a:t>
            </a:r>
          </a:p>
          <a:p>
            <a:pPr marL="119062" indent="0">
              <a:buNone/>
            </a:pPr>
            <a:r>
              <a:rPr lang="en-US" sz="2000" dirty="0"/>
              <a:t>echo "&lt;</a:t>
            </a:r>
            <a:r>
              <a:rPr lang="en-US" sz="2000" dirty="0" err="1"/>
              <a:t>br</a:t>
            </a:r>
            <a:r>
              <a:rPr lang="en-US" sz="2000" dirty="0"/>
              <a:t>/&gt;";</a:t>
            </a:r>
          </a:p>
          <a:p>
            <a:pPr marL="119062" indent="0">
              <a:buNone/>
            </a:pPr>
            <a:r>
              <a:rPr lang="en-US" sz="2000" dirty="0"/>
              <a:t>}</a:t>
            </a:r>
          </a:p>
          <a:p>
            <a:pPr marL="119062" indent="0">
              <a:buNone/>
            </a:pPr>
            <a:r>
              <a:rPr lang="en-US" sz="2000" dirty="0"/>
              <a:t>	//Close database connection.</a:t>
            </a:r>
          </a:p>
          <a:p>
            <a:pPr marL="119062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mysql_close</a:t>
            </a:r>
            <a:r>
              <a:rPr lang="en-US" sz="2000" dirty="0"/>
              <a:t>($con);  </a:t>
            </a:r>
          </a:p>
          <a:p>
            <a:pPr marL="119062" indent="0">
              <a:buNone/>
            </a:pPr>
            <a:r>
              <a:rPr lang="en-US" sz="2000" dirty="0"/>
              <a:t>?&gt;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PHP + MySQL UPDATE</a:t>
            </a:r>
          </a:p>
        </p:txBody>
      </p:sp>
      <p:sp>
        <p:nvSpPr>
          <p:cNvPr id="73731" name="Rectangle 3"/>
          <p:cNvSpPr>
            <a:spLocks noGrp="1"/>
          </p:cNvSpPr>
          <p:nvPr>
            <p:ph idx="1"/>
          </p:nvPr>
        </p:nvSpPr>
        <p:spPr>
          <a:xfrm>
            <a:off x="457200" y="1851025"/>
            <a:ext cx="8229600" cy="4625975"/>
          </a:xfrm>
        </p:spPr>
        <p:txBody>
          <a:bodyPr/>
          <a:lstStyle/>
          <a:p>
            <a:r>
              <a:rPr lang="en-US" b="1" dirty="0" smtClean="0"/>
              <a:t>Syntax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66800" y="2881148"/>
            <a:ext cx="76200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UPDATE table_name</a:t>
            </a:r>
            <a:b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SET column1=value, column2=value2,...</a:t>
            </a:r>
            <a:b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b="1">
                <a:solidFill>
                  <a:schemeClr val="tx1"/>
                </a:solidFill>
                <a:latin typeface="Arial" charset="0"/>
                <a:cs typeface="Arial" charset="0"/>
              </a:rPr>
              <a:t>WHERE some_column=some_value 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625975"/>
          </a:xfrm>
        </p:spPr>
        <p:txBody>
          <a:bodyPr>
            <a:normAutofit lnSpcReduction="10000"/>
          </a:bodyPr>
          <a:lstStyle/>
          <a:p>
            <a:pPr marL="411162" lvl="1" indent="0">
              <a:buNone/>
            </a:pPr>
            <a:r>
              <a:rPr lang="en-US" sz="2000" b="1" dirty="0">
                <a:latin typeface="Arial" charset="0"/>
                <a:cs typeface="Arial" charset="0"/>
              </a:rPr>
              <a:t>&lt;?</a:t>
            </a:r>
            <a:r>
              <a:rPr lang="en-US" sz="2000" b="1" dirty="0" err="1">
                <a:latin typeface="Arial" charset="0"/>
                <a:cs typeface="Arial" charset="0"/>
              </a:rPr>
              <a:t>php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411162" lvl="1" indent="0">
              <a:buNone/>
            </a:pPr>
            <a:r>
              <a:rPr lang="en-US" sz="2000" b="1" dirty="0">
                <a:latin typeface="Arial" charset="0"/>
                <a:cs typeface="Arial" charset="0"/>
              </a:rPr>
              <a:t>	$con = </a:t>
            </a:r>
            <a:r>
              <a:rPr lang="en-US" sz="2000" b="1" dirty="0" err="1">
                <a:latin typeface="Arial" charset="0"/>
                <a:cs typeface="Arial" charset="0"/>
              </a:rPr>
              <a:t>mysql_connect</a:t>
            </a:r>
            <a:r>
              <a:rPr lang="en-US" sz="2000" b="1" dirty="0">
                <a:latin typeface="Arial" charset="0"/>
                <a:cs typeface="Arial" charset="0"/>
              </a:rPr>
              <a:t>("</a:t>
            </a:r>
            <a:r>
              <a:rPr lang="en-US" sz="2000" b="1" dirty="0" err="1">
                <a:latin typeface="Arial" charset="0"/>
                <a:cs typeface="Arial" charset="0"/>
              </a:rPr>
              <a:t>localhost</a:t>
            </a:r>
            <a:r>
              <a:rPr lang="en-US" sz="2000" b="1" dirty="0">
                <a:latin typeface="Arial" charset="0"/>
                <a:cs typeface="Arial" charset="0"/>
              </a:rPr>
              <a:t>","root","");</a:t>
            </a:r>
          </a:p>
          <a:p>
            <a:pPr marL="411162" lvl="1" indent="0">
              <a:buNone/>
            </a:pPr>
            <a:r>
              <a:rPr lang="en-US" sz="2000" b="1" dirty="0">
                <a:latin typeface="Arial" charset="0"/>
                <a:cs typeface="Arial" charset="0"/>
              </a:rPr>
              <a:t> 	if(!$con)</a:t>
            </a:r>
          </a:p>
          <a:p>
            <a:pPr marL="411162" lvl="1" indent="0">
              <a:buNone/>
            </a:pPr>
            <a:r>
              <a:rPr lang="en-US" sz="2000" b="1" dirty="0">
                <a:latin typeface="Arial" charset="0"/>
                <a:cs typeface="Arial" charset="0"/>
              </a:rPr>
              <a:t>{</a:t>
            </a:r>
          </a:p>
          <a:p>
            <a:pPr marL="411162" lvl="1" indent="0">
              <a:buNone/>
            </a:pPr>
            <a:r>
              <a:rPr lang="en-US" sz="2000" b="1" dirty="0">
                <a:latin typeface="Arial" charset="0"/>
                <a:cs typeface="Arial" charset="0"/>
              </a:rPr>
              <a:t>die('could not connect:'.</a:t>
            </a:r>
            <a:r>
              <a:rPr lang="en-US" sz="2000" b="1" dirty="0" err="1">
                <a:latin typeface="Arial" charset="0"/>
                <a:cs typeface="Arial" charset="0"/>
              </a:rPr>
              <a:t>mysql_error</a:t>
            </a:r>
            <a:r>
              <a:rPr lang="en-US" sz="2000" b="1" dirty="0">
                <a:latin typeface="Arial" charset="0"/>
                <a:cs typeface="Arial" charset="0"/>
              </a:rPr>
              <a:t>());</a:t>
            </a:r>
          </a:p>
          <a:p>
            <a:pPr marL="411162" lvl="1" indent="0">
              <a:buNone/>
            </a:pPr>
            <a:r>
              <a:rPr lang="en-US" sz="2000" b="1" dirty="0">
                <a:latin typeface="Arial" charset="0"/>
                <a:cs typeface="Arial" charset="0"/>
              </a:rPr>
              <a:t>}</a:t>
            </a:r>
          </a:p>
          <a:p>
            <a:pPr marL="411162" lvl="1" indent="0">
              <a:buNone/>
            </a:pPr>
            <a:r>
              <a:rPr lang="en-US" sz="2000" b="1" dirty="0">
                <a:latin typeface="Arial" charset="0"/>
                <a:cs typeface="Arial" charset="0"/>
              </a:rPr>
              <a:t>	//Select the database.</a:t>
            </a:r>
          </a:p>
          <a:p>
            <a:pPr marL="411162" lvl="1" indent="0">
              <a:buNone/>
            </a:pPr>
            <a:r>
              <a:rPr lang="en-US" sz="2000" b="1" dirty="0">
                <a:latin typeface="Arial" charset="0"/>
                <a:cs typeface="Arial" charset="0"/>
              </a:rPr>
              <a:t>	</a:t>
            </a:r>
            <a:r>
              <a:rPr lang="en-US" sz="2000" b="1" dirty="0" err="1">
                <a:latin typeface="Arial" charset="0"/>
                <a:cs typeface="Arial" charset="0"/>
              </a:rPr>
              <a:t>mysql_select_db</a:t>
            </a:r>
            <a:r>
              <a:rPr lang="en-US" sz="2000" b="1" dirty="0">
                <a:latin typeface="Arial" charset="0"/>
                <a:cs typeface="Arial" charset="0"/>
              </a:rPr>
              <a:t>("my_</a:t>
            </a:r>
            <a:r>
              <a:rPr lang="en-US" sz="2000" b="1" dirty="0" err="1">
                <a:latin typeface="Arial" charset="0"/>
                <a:cs typeface="Arial" charset="0"/>
              </a:rPr>
              <a:t>db</a:t>
            </a:r>
            <a:r>
              <a:rPr lang="en-US" sz="2000" b="1" dirty="0">
                <a:latin typeface="Arial" charset="0"/>
                <a:cs typeface="Arial" charset="0"/>
              </a:rPr>
              <a:t>",$con);	// Execute query</a:t>
            </a:r>
          </a:p>
          <a:p>
            <a:pPr marL="411162" lvl="1" indent="0">
              <a:buNone/>
            </a:pPr>
            <a:r>
              <a:rPr lang="en-US" sz="2000" b="1" dirty="0">
                <a:latin typeface="Arial" charset="0"/>
                <a:cs typeface="Arial" charset="0"/>
              </a:rPr>
              <a:t>	</a:t>
            </a:r>
            <a:r>
              <a:rPr lang="en-US" sz="2000" b="1" dirty="0" err="1">
                <a:latin typeface="Arial" charset="0"/>
                <a:cs typeface="Arial" charset="0"/>
              </a:rPr>
              <a:t>mysql_query</a:t>
            </a:r>
            <a:r>
              <a:rPr lang="en-US" sz="2000" b="1" dirty="0">
                <a:latin typeface="Arial" charset="0"/>
                <a:cs typeface="Arial" charset="0"/>
              </a:rPr>
              <a:t>("UPDATE Persons SET Age = '36' WHERE </a:t>
            </a:r>
            <a:r>
              <a:rPr lang="en-US" sz="2000" b="1" dirty="0" err="1">
                <a:latin typeface="Arial" charset="0"/>
                <a:cs typeface="Arial" charset="0"/>
              </a:rPr>
              <a:t>FirstName</a:t>
            </a:r>
            <a:r>
              <a:rPr lang="en-US" sz="2000" b="1" dirty="0">
                <a:latin typeface="Arial" charset="0"/>
                <a:cs typeface="Arial" charset="0"/>
              </a:rPr>
              <a:t> = 'Peter' AND </a:t>
            </a:r>
            <a:r>
              <a:rPr lang="en-US" sz="2000" b="1" dirty="0" err="1">
                <a:latin typeface="Arial" charset="0"/>
                <a:cs typeface="Arial" charset="0"/>
              </a:rPr>
              <a:t>LastName</a:t>
            </a:r>
            <a:r>
              <a:rPr lang="en-US" sz="2000" b="1" dirty="0">
                <a:latin typeface="Arial" charset="0"/>
                <a:cs typeface="Arial" charset="0"/>
              </a:rPr>
              <a:t> = 'Griffin'");</a:t>
            </a:r>
          </a:p>
          <a:p>
            <a:pPr marL="411162" lvl="1" indent="0">
              <a:buNone/>
            </a:pPr>
            <a:r>
              <a:rPr lang="en-US" sz="2000" b="1" dirty="0">
                <a:latin typeface="Arial" charset="0"/>
                <a:cs typeface="Arial" charset="0"/>
              </a:rPr>
              <a:t>		//Close database connection.</a:t>
            </a:r>
          </a:p>
          <a:p>
            <a:pPr marL="411162" lvl="1" indent="0">
              <a:buNone/>
            </a:pPr>
            <a:r>
              <a:rPr lang="en-US" sz="2000" b="1" dirty="0">
                <a:latin typeface="Arial" charset="0"/>
                <a:cs typeface="Arial" charset="0"/>
              </a:rPr>
              <a:t>	</a:t>
            </a:r>
            <a:r>
              <a:rPr lang="en-US" sz="2000" b="1" dirty="0" err="1">
                <a:latin typeface="Arial" charset="0"/>
                <a:cs typeface="Arial" charset="0"/>
              </a:rPr>
              <a:t>mysql_close</a:t>
            </a:r>
            <a:r>
              <a:rPr lang="en-US" sz="2000" b="1" dirty="0">
                <a:latin typeface="Arial" charset="0"/>
                <a:cs typeface="Arial" charset="0"/>
              </a:rPr>
              <a:t>($con); </a:t>
            </a:r>
          </a:p>
          <a:p>
            <a:pPr marL="411162" lvl="1" indent="0">
              <a:buNone/>
            </a:pPr>
            <a:r>
              <a:rPr lang="en-US" sz="2000" b="1" dirty="0">
                <a:latin typeface="Arial" charset="0"/>
                <a:cs typeface="Arial" charset="0"/>
              </a:rPr>
              <a:t>?&gt;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0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52800" y="4015581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91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Class &amp;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of using object is to create reusable code </a:t>
            </a:r>
          </a:p>
          <a:p>
            <a:pPr marL="411162" lvl="1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class </a:t>
            </a:r>
            <a:r>
              <a:rPr lang="en-US" b="1" dirty="0" err="1" smtClean="0">
                <a:solidFill>
                  <a:srgbClr val="00B0F0"/>
                </a:solidFill>
              </a:rPr>
              <a:t>myclass</a:t>
            </a:r>
            <a:r>
              <a:rPr lang="en-US" b="1" dirty="0" smtClean="0">
                <a:solidFill>
                  <a:srgbClr val="00B0F0"/>
                </a:solidFill>
              </a:rPr>
              <a:t>   {</a:t>
            </a:r>
          </a:p>
          <a:p>
            <a:pPr marL="411162" lvl="1" indent="0">
              <a:buNone/>
            </a:pPr>
            <a:r>
              <a:rPr lang="en-US" sz="2000" b="1" i="1" dirty="0" smtClean="0">
                <a:solidFill>
                  <a:srgbClr val="00B0F0"/>
                </a:solidFill>
              </a:rPr>
              <a:t>//class definition goes here</a:t>
            </a:r>
          </a:p>
          <a:p>
            <a:pPr marL="411162" lvl="1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}</a:t>
            </a:r>
          </a:p>
          <a:p>
            <a:r>
              <a:rPr lang="en-US" dirty="0" smtClean="0"/>
              <a:t>To create new instance of an object</a:t>
            </a:r>
          </a:p>
          <a:p>
            <a:pPr marL="119062" indent="0">
              <a:buNone/>
            </a:pPr>
            <a:r>
              <a:rPr lang="en-US" dirty="0">
                <a:solidFill>
                  <a:srgbClr val="00B0F0"/>
                </a:solidFill>
              </a:rPr>
              <a:t>	</a:t>
            </a:r>
            <a:r>
              <a:rPr lang="en-US" sz="2800" b="1" dirty="0" smtClean="0">
                <a:solidFill>
                  <a:srgbClr val="00B0F0"/>
                </a:solidFill>
              </a:rPr>
              <a:t>$obj1=new </a:t>
            </a:r>
            <a:r>
              <a:rPr lang="en-US" sz="2800" b="1" dirty="0" err="1" smtClean="0">
                <a:solidFill>
                  <a:srgbClr val="00B0F0"/>
                </a:solidFill>
              </a:rPr>
              <a:t>myclass</a:t>
            </a:r>
            <a:r>
              <a:rPr lang="en-US" sz="2800" b="1" dirty="0" smtClean="0">
                <a:solidFill>
                  <a:srgbClr val="00B0F0"/>
                </a:solidFill>
              </a:rPr>
              <a:t>();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43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Defining A Class and </a:t>
            </a:r>
            <a:r>
              <a:rPr lang="en-US" sz="4800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119062" indent="0">
              <a:buNone/>
            </a:pPr>
            <a:r>
              <a:rPr lang="en-US" sz="2300" dirty="0"/>
              <a:t> </a:t>
            </a:r>
            <a:r>
              <a:rPr lang="en-US" sz="2300" dirty="0" smtClean="0"/>
              <a:t>The </a:t>
            </a:r>
            <a:r>
              <a:rPr lang="en-US" sz="2300" dirty="0"/>
              <a:t>structure of a class can be described as follows.</a:t>
            </a:r>
          </a:p>
          <a:p>
            <a:pPr marL="119062" indent="0">
              <a:buNone/>
            </a:pPr>
            <a:r>
              <a:rPr lang="en-US" sz="2300" dirty="0"/>
              <a:t> </a:t>
            </a:r>
            <a:r>
              <a:rPr lang="en-US" sz="2300" dirty="0" smtClean="0"/>
              <a:t>&lt;?</a:t>
            </a:r>
            <a:r>
              <a:rPr lang="en-US" sz="2300" dirty="0" err="1"/>
              <a:t>php</a:t>
            </a:r>
            <a:endParaRPr lang="en-US" sz="2300" dirty="0"/>
          </a:p>
          <a:p>
            <a:pPr marL="119062" indent="0">
              <a:buNone/>
            </a:pPr>
            <a:r>
              <a:rPr lang="en-US" sz="2300" dirty="0"/>
              <a:t>	class </a:t>
            </a:r>
            <a:r>
              <a:rPr lang="en-US" sz="2300" b="1" dirty="0" err="1"/>
              <a:t>className</a:t>
            </a:r>
            <a:r>
              <a:rPr lang="en-US" sz="2300" b="1" dirty="0"/>
              <a:t> </a:t>
            </a:r>
            <a:r>
              <a:rPr lang="en-US" sz="2300" dirty="0"/>
              <a:t>{</a:t>
            </a:r>
          </a:p>
          <a:p>
            <a:pPr marL="119062" indent="0">
              <a:buNone/>
            </a:pPr>
            <a:r>
              <a:rPr lang="en-US" sz="2300" dirty="0"/>
              <a:t>		//Variable declarations…….</a:t>
            </a:r>
          </a:p>
          <a:p>
            <a:pPr marL="119062" indent="0">
              <a:buNone/>
            </a:pPr>
            <a:r>
              <a:rPr lang="en-US" sz="2300" dirty="0"/>
              <a:t>                        </a:t>
            </a:r>
            <a:r>
              <a:rPr lang="en-US" sz="2300" b="1" dirty="0" err="1"/>
              <a:t>Var</a:t>
            </a:r>
            <a:r>
              <a:rPr lang="en-US" sz="2300" b="1" dirty="0"/>
              <a:t> $</a:t>
            </a:r>
            <a:r>
              <a:rPr lang="en-US" sz="2300" b="1" dirty="0" err="1"/>
              <a:t>varName</a:t>
            </a:r>
            <a:r>
              <a:rPr lang="en-US" sz="2300" b="1" dirty="0"/>
              <a:t>;</a:t>
            </a:r>
            <a:endParaRPr lang="en-US" sz="2300" dirty="0"/>
          </a:p>
          <a:p>
            <a:pPr marL="119062" indent="0">
              <a:buNone/>
            </a:pPr>
            <a:r>
              <a:rPr lang="en-US" sz="2300" dirty="0"/>
              <a:t>		……………………………………….</a:t>
            </a:r>
          </a:p>
          <a:p>
            <a:pPr marL="119062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function </a:t>
            </a:r>
            <a:r>
              <a:rPr lang="en-US" sz="2300" dirty="0"/>
              <a:t>function1(){</a:t>
            </a:r>
          </a:p>
          <a:p>
            <a:pPr marL="119062" indent="0">
              <a:buNone/>
            </a:pPr>
            <a:r>
              <a:rPr lang="en-US" sz="2300" dirty="0"/>
              <a:t>		</a:t>
            </a:r>
            <a:r>
              <a:rPr lang="en-US" sz="2300" dirty="0" smtClean="0"/>
              <a:t>//Codes here</a:t>
            </a:r>
            <a:endParaRPr lang="en-US" sz="2300" dirty="0"/>
          </a:p>
          <a:p>
            <a:pPr marL="119062" indent="0">
              <a:buNone/>
            </a:pPr>
            <a:r>
              <a:rPr lang="en-US" sz="2300" dirty="0" smtClean="0"/>
              <a:t>		}</a:t>
            </a:r>
            <a:endParaRPr lang="en-US" sz="2300" dirty="0"/>
          </a:p>
          <a:p>
            <a:pPr marL="119062" indent="0">
              <a:buNone/>
            </a:pPr>
            <a:r>
              <a:rPr lang="en-US" sz="2300" dirty="0" smtClean="0"/>
              <a:t>	 function function2</a:t>
            </a:r>
            <a:r>
              <a:rPr lang="en-US" sz="2300" dirty="0"/>
              <a:t>(){</a:t>
            </a:r>
          </a:p>
          <a:p>
            <a:pPr marL="119062" indent="0">
              <a:buNone/>
            </a:pPr>
            <a:r>
              <a:rPr lang="en-US" sz="2300" dirty="0"/>
              <a:t>		</a:t>
            </a:r>
            <a:r>
              <a:rPr lang="en-US" sz="2300" dirty="0" smtClean="0"/>
              <a:t>//codes here</a:t>
            </a:r>
            <a:endParaRPr lang="en-US" sz="2300" dirty="0"/>
          </a:p>
          <a:p>
            <a:pPr marL="119062" indent="0">
              <a:buNone/>
            </a:pPr>
            <a:r>
              <a:rPr lang="en-US" sz="2300" dirty="0" smtClean="0"/>
              <a:t>		}</a:t>
            </a:r>
            <a:endParaRPr lang="en-US" sz="2300" dirty="0"/>
          </a:p>
          <a:p>
            <a:pPr marL="119062" indent="0">
              <a:buNone/>
            </a:pPr>
            <a:r>
              <a:rPr lang="en-US" sz="2300" dirty="0"/>
              <a:t>	}</a:t>
            </a:r>
          </a:p>
          <a:p>
            <a:pPr marL="119062" indent="0">
              <a:buNone/>
            </a:pPr>
            <a:r>
              <a:rPr lang="en-US" sz="2300" dirty="0"/>
              <a:t> 	</a:t>
            </a:r>
            <a:r>
              <a:rPr lang="en-US" sz="2300" b="1" dirty="0"/>
              <a:t>$object_Name1=new </a:t>
            </a:r>
            <a:r>
              <a:rPr lang="en-US" sz="2300" b="1" dirty="0" err="1"/>
              <a:t>className</a:t>
            </a:r>
            <a:r>
              <a:rPr lang="en-US" sz="2300" b="1" dirty="0"/>
              <a:t>;</a:t>
            </a:r>
            <a:endParaRPr lang="en-US" sz="2300" dirty="0"/>
          </a:p>
          <a:p>
            <a:pPr marL="119062" indent="0">
              <a:buNone/>
            </a:pPr>
            <a:r>
              <a:rPr lang="en-US" sz="2300" b="1" dirty="0"/>
              <a:t>	$object_Name2=new </a:t>
            </a:r>
            <a:r>
              <a:rPr lang="en-US" sz="2300" b="1" dirty="0" err="1"/>
              <a:t>className</a:t>
            </a:r>
            <a:r>
              <a:rPr lang="en-US" sz="2300" b="1" dirty="0"/>
              <a:t>;</a:t>
            </a:r>
            <a:endParaRPr lang="en-US" sz="2300" dirty="0"/>
          </a:p>
          <a:p>
            <a:pPr marL="119062" indent="0">
              <a:buNone/>
            </a:pPr>
            <a:r>
              <a:rPr lang="en-US" sz="2300" dirty="0"/>
              <a:t> </a:t>
            </a:r>
            <a:r>
              <a:rPr lang="en-US" sz="2300" dirty="0" smtClean="0"/>
              <a:t>?&gt;</a:t>
            </a:r>
            <a:endParaRPr lang="en-US" sz="2300" dirty="0"/>
          </a:p>
          <a:p>
            <a:pPr marL="119062" indent="0">
              <a:buNone/>
            </a:pPr>
            <a:r>
              <a:rPr lang="en-US" sz="2400" dirty="0"/>
              <a:t> </a:t>
            </a:r>
          </a:p>
          <a:p>
            <a:pPr marL="119062" indent="0">
              <a:buNone/>
            </a:pPr>
            <a:r>
              <a:rPr lang="en-US" sz="2400" dirty="0"/>
              <a:t> </a:t>
            </a:r>
          </a:p>
          <a:p>
            <a:pPr marL="119062" indent="0">
              <a:buNone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06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 marL="119062" indent="0"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myclass</a:t>
            </a:r>
            <a:r>
              <a:rPr lang="en-US" dirty="0" smtClean="0"/>
              <a:t>{</a:t>
            </a:r>
          </a:p>
          <a:p>
            <a:pPr marL="119062" indent="0">
              <a:buNone/>
            </a:pPr>
            <a:r>
              <a:rPr lang="en-US" dirty="0" smtClean="0"/>
              <a:t>// class definition goes here</a:t>
            </a:r>
          </a:p>
          <a:p>
            <a:pPr marL="119062" indent="0">
              <a:buNone/>
            </a:pPr>
            <a:r>
              <a:rPr lang="en-US" dirty="0" smtClean="0"/>
              <a:t>}</a:t>
            </a:r>
          </a:p>
          <a:p>
            <a:pPr marL="119062" indent="0">
              <a:buNone/>
            </a:pPr>
            <a:r>
              <a:rPr lang="en-US" dirty="0" smtClean="0"/>
              <a:t>$</a:t>
            </a:r>
            <a:r>
              <a:rPr lang="en-US" dirty="0" err="1" smtClean="0"/>
              <a:t>obj</a:t>
            </a:r>
            <a:r>
              <a:rPr lang="en-US" dirty="0" smtClean="0"/>
              <a:t>=new </a:t>
            </a:r>
            <a:r>
              <a:rPr lang="en-US" dirty="0" err="1" smtClean="0"/>
              <a:t>myclass</a:t>
            </a:r>
            <a:r>
              <a:rPr lang="en-US" dirty="0" smtClean="0"/>
              <a:t>();</a:t>
            </a:r>
          </a:p>
          <a:p>
            <a:pPr marL="119062" indent="0">
              <a:buNone/>
            </a:pPr>
            <a:r>
              <a:rPr lang="en-US" dirty="0"/>
              <a:t>e</a:t>
            </a:r>
            <a:r>
              <a:rPr lang="en-US" dirty="0" smtClean="0"/>
              <a:t>cho </a:t>
            </a:r>
            <a:r>
              <a:rPr lang="en-US" dirty="0" err="1" smtClean="0"/>
              <a:t>gettype</a:t>
            </a:r>
            <a:r>
              <a:rPr lang="en-US" dirty="0" smtClean="0"/>
              <a:t>($</a:t>
            </a:r>
            <a:r>
              <a:rPr lang="en-US" dirty="0" err="1" smtClean="0"/>
              <a:t>obj</a:t>
            </a:r>
            <a:r>
              <a:rPr lang="en-US" dirty="0" smtClean="0"/>
              <a:t>);</a:t>
            </a:r>
          </a:p>
          <a:p>
            <a:pPr marL="119062" indent="0">
              <a:buNone/>
            </a:pPr>
            <a:r>
              <a:rPr lang="en-US" dirty="0" smtClean="0"/>
              <a:t>?&gt;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06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 smtClean="0"/>
              <a:t>&lt;? </a:t>
            </a:r>
            <a:r>
              <a:rPr lang="en-US" dirty="0" err="1" smtClean="0"/>
              <a:t>php</a:t>
            </a:r>
            <a:endParaRPr lang="en-US" dirty="0" smtClean="0"/>
          </a:p>
          <a:p>
            <a:pPr marL="119062" indent="0">
              <a:buNone/>
            </a:pPr>
            <a:r>
              <a:rPr lang="en-US" dirty="0" smtClean="0"/>
              <a:t>class car{</a:t>
            </a:r>
          </a:p>
          <a:p>
            <a:pPr marL="119062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var</a:t>
            </a:r>
            <a:r>
              <a:rPr lang="en-US" dirty="0" smtClean="0">
                <a:solidFill>
                  <a:srgbClr val="00B0F0"/>
                </a:solidFill>
              </a:rPr>
              <a:t> $</a:t>
            </a:r>
            <a:r>
              <a:rPr lang="en-US" dirty="0" err="1" smtClean="0">
                <a:solidFill>
                  <a:srgbClr val="00B0F0"/>
                </a:solidFill>
              </a:rPr>
              <a:t>regno</a:t>
            </a:r>
            <a:r>
              <a:rPr lang="en-US" dirty="0" smtClean="0">
                <a:solidFill>
                  <a:srgbClr val="00B0F0"/>
                </a:solidFill>
              </a:rPr>
              <a:t>=1789;</a:t>
            </a:r>
          </a:p>
          <a:p>
            <a:pPr marL="119062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var</a:t>
            </a:r>
            <a:r>
              <a:rPr lang="en-US" dirty="0" smtClean="0">
                <a:solidFill>
                  <a:srgbClr val="00B0F0"/>
                </a:solidFill>
              </a:rPr>
              <a:t> $brand=“</a:t>
            </a:r>
            <a:r>
              <a:rPr lang="en-US" dirty="0" err="1" smtClean="0">
                <a:solidFill>
                  <a:srgbClr val="00B0F0"/>
                </a:solidFill>
              </a:rPr>
              <a:t>susuki</a:t>
            </a:r>
            <a:r>
              <a:rPr lang="en-US" dirty="0" smtClean="0">
                <a:solidFill>
                  <a:srgbClr val="00B0F0"/>
                </a:solidFill>
              </a:rPr>
              <a:t>”;</a:t>
            </a:r>
          </a:p>
          <a:p>
            <a:pPr marL="119062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var</a:t>
            </a:r>
            <a:r>
              <a:rPr lang="en-US" dirty="0" smtClean="0">
                <a:solidFill>
                  <a:srgbClr val="00B0F0"/>
                </a:solidFill>
              </a:rPr>
              <a:t> $color=“red”;</a:t>
            </a:r>
          </a:p>
          <a:p>
            <a:pPr marL="119062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87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4825"/>
            <a:ext cx="8915400" cy="462597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Create a initial class  called car and display </a:t>
            </a:r>
            <a:r>
              <a:rPr lang="en-US" dirty="0" err="1" smtClean="0"/>
              <a:t>regno</a:t>
            </a:r>
            <a:r>
              <a:rPr lang="en-US" dirty="0" smtClean="0"/>
              <a:t> .</a:t>
            </a:r>
          </a:p>
          <a:p>
            <a:pPr marL="119062" indent="0">
              <a:buNone/>
            </a:pPr>
            <a:r>
              <a:rPr lang="en-US" dirty="0"/>
              <a:t>&lt;? </a:t>
            </a:r>
            <a:r>
              <a:rPr lang="en-US" dirty="0" err="1"/>
              <a:t>php</a:t>
            </a:r>
            <a:endParaRPr lang="en-US" dirty="0"/>
          </a:p>
          <a:p>
            <a:pPr marL="119062" indent="0">
              <a:buNone/>
            </a:pPr>
            <a:r>
              <a:rPr lang="en-US" dirty="0"/>
              <a:t>class car{</a:t>
            </a:r>
          </a:p>
          <a:p>
            <a:pPr marL="119062" indent="0">
              <a:buNone/>
            </a:pPr>
            <a:r>
              <a:rPr lang="en-US" dirty="0" err="1"/>
              <a:t>var</a:t>
            </a:r>
            <a:r>
              <a:rPr lang="en-US" dirty="0"/>
              <a:t> $</a:t>
            </a:r>
            <a:r>
              <a:rPr lang="en-US" dirty="0" err="1"/>
              <a:t>regno</a:t>
            </a:r>
            <a:r>
              <a:rPr lang="en-US" dirty="0"/>
              <a:t>=1789;</a:t>
            </a:r>
          </a:p>
          <a:p>
            <a:pPr marL="119062" indent="0">
              <a:buNone/>
            </a:pPr>
            <a:r>
              <a:rPr lang="en-US" dirty="0" err="1"/>
              <a:t>var</a:t>
            </a:r>
            <a:r>
              <a:rPr lang="en-US" dirty="0"/>
              <a:t> $</a:t>
            </a:r>
            <a:r>
              <a:rPr lang="en-US" dirty="0" smtClean="0"/>
              <a:t>brand</a:t>
            </a:r>
            <a:r>
              <a:rPr lang="en-US" dirty="0"/>
              <a:t>=“</a:t>
            </a:r>
            <a:r>
              <a:rPr lang="en-US" dirty="0" err="1"/>
              <a:t>susuki</a:t>
            </a:r>
            <a:r>
              <a:rPr lang="en-US" dirty="0"/>
              <a:t>”;</a:t>
            </a:r>
          </a:p>
          <a:p>
            <a:pPr marL="119062" indent="0">
              <a:buNone/>
            </a:pPr>
            <a:r>
              <a:rPr lang="en-US" dirty="0" err="1"/>
              <a:t>var</a:t>
            </a:r>
            <a:r>
              <a:rPr lang="en-US" dirty="0"/>
              <a:t> $</a:t>
            </a:r>
            <a:r>
              <a:rPr lang="en-US" dirty="0" smtClean="0"/>
              <a:t>color</a:t>
            </a:r>
            <a:r>
              <a:rPr lang="en-US" dirty="0"/>
              <a:t>=“red</a:t>
            </a:r>
            <a:r>
              <a:rPr lang="en-US" dirty="0" smtClean="0"/>
              <a:t>”;</a:t>
            </a:r>
          </a:p>
          <a:p>
            <a:pPr marL="119062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119062" indent="0">
              <a:buNone/>
            </a:pPr>
            <a:r>
              <a:rPr lang="en-US" dirty="0"/>
              <a:t>$</a:t>
            </a:r>
            <a:r>
              <a:rPr lang="en-US" dirty="0" err="1"/>
              <a:t>obj</a:t>
            </a:r>
            <a:r>
              <a:rPr lang="en-US" dirty="0"/>
              <a:t>=new </a:t>
            </a:r>
            <a:r>
              <a:rPr lang="en-US" dirty="0" smtClean="0"/>
              <a:t>car();</a:t>
            </a:r>
          </a:p>
          <a:p>
            <a:pPr marL="119062" indent="0">
              <a:buNone/>
            </a:pPr>
            <a:r>
              <a:rPr lang="en-US" dirty="0"/>
              <a:t>e</a:t>
            </a:r>
            <a:r>
              <a:rPr lang="en-US" dirty="0" smtClean="0"/>
              <a:t>cho($</a:t>
            </a:r>
            <a:r>
              <a:rPr lang="en-US" dirty="0" err="1" smtClean="0"/>
              <a:t>obj</a:t>
            </a:r>
            <a:r>
              <a:rPr lang="en-US" dirty="0" smtClean="0"/>
              <a:t>-&gt;</a:t>
            </a:r>
            <a:r>
              <a:rPr lang="en-US" dirty="0" err="1" smtClean="0"/>
              <a:t>regno</a:t>
            </a:r>
            <a:r>
              <a:rPr lang="en-US" dirty="0" smtClean="0"/>
              <a:t>);</a:t>
            </a:r>
          </a:p>
          <a:p>
            <a:pPr marL="119062" indent="0">
              <a:buNone/>
            </a:pPr>
            <a:r>
              <a:rPr lang="en-US" dirty="0" smtClean="0"/>
              <a:t>?&gt;</a:t>
            </a:r>
          </a:p>
          <a:p>
            <a:pPr marL="119062" indent="0">
              <a:buNone/>
            </a:pPr>
            <a:endParaRPr lang="en-US" dirty="0"/>
          </a:p>
          <a:p>
            <a:pPr marL="119062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119062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06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625975"/>
          </a:xfrm>
        </p:spPr>
        <p:txBody>
          <a:bodyPr>
            <a:normAutofit fontScale="92500" lnSpcReduction="20000"/>
          </a:bodyPr>
          <a:lstStyle/>
          <a:p>
            <a:pPr marL="119062" indent="0">
              <a:buNone/>
            </a:pPr>
            <a:r>
              <a:rPr lang="en-US" sz="2800" dirty="0"/>
              <a:t>&lt;? </a:t>
            </a:r>
            <a:r>
              <a:rPr lang="en-US" sz="2800" dirty="0" err="1"/>
              <a:t>php</a:t>
            </a:r>
            <a:endParaRPr lang="en-US" sz="2800" dirty="0"/>
          </a:p>
          <a:p>
            <a:pPr marL="119062" indent="0">
              <a:buNone/>
            </a:pPr>
            <a:r>
              <a:rPr lang="en-US" sz="2800" dirty="0"/>
              <a:t>class car{</a:t>
            </a:r>
          </a:p>
          <a:p>
            <a:pPr marL="119062" indent="0">
              <a:buNone/>
            </a:pPr>
            <a:r>
              <a:rPr lang="en-US" sz="2800" dirty="0" err="1"/>
              <a:t>var</a:t>
            </a:r>
            <a:r>
              <a:rPr lang="en-US" sz="2800" dirty="0"/>
              <a:t> $</a:t>
            </a:r>
            <a:r>
              <a:rPr lang="en-US" sz="2800" dirty="0" err="1" smtClean="0"/>
              <a:t>regno</a:t>
            </a:r>
            <a:r>
              <a:rPr lang="en-US" sz="2800" dirty="0" smtClean="0"/>
              <a:t>=1787;</a:t>
            </a:r>
            <a:endParaRPr lang="en-US" sz="2800" dirty="0"/>
          </a:p>
          <a:p>
            <a:pPr marL="119062" indent="0">
              <a:buNone/>
            </a:pPr>
            <a:r>
              <a:rPr lang="en-US" sz="2800" dirty="0" err="1"/>
              <a:t>var</a:t>
            </a:r>
            <a:r>
              <a:rPr lang="en-US" sz="2800" dirty="0"/>
              <a:t> $brand</a:t>
            </a:r>
            <a:r>
              <a:rPr lang="en-US" sz="2800" dirty="0" smtClean="0"/>
              <a:t>=“</a:t>
            </a:r>
            <a:r>
              <a:rPr lang="en-US" sz="2800" dirty="0" err="1" smtClean="0"/>
              <a:t>sareena</a:t>
            </a:r>
            <a:r>
              <a:rPr lang="en-US" sz="2800" dirty="0" smtClean="0"/>
              <a:t>”;</a:t>
            </a:r>
            <a:endParaRPr lang="en-US" sz="2800" dirty="0"/>
          </a:p>
          <a:p>
            <a:pPr marL="119062" indent="0">
              <a:buNone/>
            </a:pPr>
            <a:r>
              <a:rPr lang="en-US" sz="2800" dirty="0" err="1"/>
              <a:t>var</a:t>
            </a:r>
            <a:r>
              <a:rPr lang="en-US" sz="2800" dirty="0"/>
              <a:t> $color</a:t>
            </a:r>
            <a:r>
              <a:rPr lang="en-US" sz="2800" dirty="0" smtClean="0"/>
              <a:t>=“red”;</a:t>
            </a:r>
          </a:p>
          <a:p>
            <a:pPr marL="411162" lvl="1" indent="0">
              <a:buNone/>
            </a:pPr>
            <a:r>
              <a:rPr lang="en-US" dirty="0"/>
              <a:t>f</a:t>
            </a:r>
            <a:r>
              <a:rPr lang="en-US" dirty="0" smtClean="0"/>
              <a:t>unction </a:t>
            </a:r>
            <a:r>
              <a:rPr lang="en-US" dirty="0" err="1" smtClean="0"/>
              <a:t>displayregno</a:t>
            </a:r>
            <a:r>
              <a:rPr lang="en-US" dirty="0" smtClean="0"/>
              <a:t>() {</a:t>
            </a:r>
          </a:p>
          <a:p>
            <a:pPr marL="411162" lvl="1" indent="0">
              <a:buNone/>
            </a:pPr>
            <a:r>
              <a:rPr lang="en-US" dirty="0"/>
              <a:t>e</a:t>
            </a:r>
            <a:r>
              <a:rPr lang="en-US" dirty="0" smtClean="0"/>
              <a:t>cho $this-&gt;</a:t>
            </a:r>
            <a:r>
              <a:rPr lang="en-US" dirty="0" err="1" smtClean="0"/>
              <a:t>regno</a:t>
            </a:r>
            <a:r>
              <a:rPr lang="en-US" dirty="0" smtClean="0"/>
              <a:t>;</a:t>
            </a:r>
            <a:endParaRPr lang="en-US" dirty="0"/>
          </a:p>
          <a:p>
            <a:pPr marL="411162" lvl="1" indent="0">
              <a:buNone/>
            </a:pPr>
            <a:r>
              <a:rPr lang="en-US" dirty="0" smtClean="0"/>
              <a:t>} }</a:t>
            </a:r>
            <a:endParaRPr lang="en-US" dirty="0"/>
          </a:p>
          <a:p>
            <a:pPr marL="119062" indent="0">
              <a:buNone/>
            </a:pPr>
            <a:r>
              <a:rPr lang="en-US" sz="2800" dirty="0" smtClean="0"/>
              <a:t>$</a:t>
            </a:r>
            <a:r>
              <a:rPr lang="en-US" sz="2800" dirty="0" err="1" smtClean="0"/>
              <a:t>caroven</a:t>
            </a:r>
            <a:r>
              <a:rPr lang="en-US" sz="2800" dirty="0" smtClean="0"/>
              <a:t>=new car();</a:t>
            </a:r>
            <a:endParaRPr lang="en-US" sz="2800" dirty="0"/>
          </a:p>
          <a:p>
            <a:pPr marL="119062" indent="0">
              <a:buNone/>
            </a:pPr>
            <a:r>
              <a:rPr lang="en-US" sz="2800" dirty="0"/>
              <a:t>$</a:t>
            </a:r>
            <a:r>
              <a:rPr lang="en-US" sz="2800" dirty="0" err="1" smtClean="0"/>
              <a:t>caroven</a:t>
            </a:r>
            <a:r>
              <a:rPr lang="en-US" sz="2800" dirty="0" smtClean="0"/>
              <a:t>-&gt;</a:t>
            </a:r>
            <a:r>
              <a:rPr lang="en-US" sz="2800" dirty="0" err="1" smtClean="0"/>
              <a:t>displayregno</a:t>
            </a:r>
            <a:r>
              <a:rPr lang="en-US" sz="2800" dirty="0" smtClean="0"/>
              <a:t>();</a:t>
            </a:r>
            <a:endParaRPr lang="en-US" sz="2800" dirty="0"/>
          </a:p>
          <a:p>
            <a:pPr marL="119062" indent="0">
              <a:buNone/>
            </a:pPr>
            <a:r>
              <a:rPr lang="en-US" sz="2800" dirty="0"/>
              <a:t>?&gt;</a:t>
            </a:r>
          </a:p>
          <a:p>
            <a:endParaRPr lang="en-US" dirty="0"/>
          </a:p>
          <a:p>
            <a:pPr marL="119062" indent="0">
              <a:buNone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04735" y="3810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34970"/>
      </p:ext>
    </p:extLst>
  </p:cSld>
  <p:clrMapOvr>
    <a:masterClrMapping/>
  </p:clrMapOvr>
</p:sld>
</file>

<file path=ppt/theme/theme1.xml><?xml version="1.0" encoding="utf-8"?>
<a:theme xmlns:a="http://schemas.openxmlformats.org/drawingml/2006/main" name="HND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HNDIT</Template>
  <TotalTime>5165</TotalTime>
  <Words>1012</Words>
  <Application>Microsoft Office PowerPoint</Application>
  <PresentationFormat>On-screen Show (4:3)</PresentationFormat>
  <Paragraphs>498</Paragraphs>
  <Slides>36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Iskoola Pota</vt:lpstr>
      <vt:lpstr>Times New Roman</vt:lpstr>
      <vt:lpstr>Wingdings 2</vt:lpstr>
      <vt:lpstr>HNDIT</vt:lpstr>
      <vt:lpstr>IT4103   Web Programming</vt:lpstr>
      <vt:lpstr>OOP</vt:lpstr>
      <vt:lpstr>OOP</vt:lpstr>
      <vt:lpstr>Creating a Class &amp; an Object</vt:lpstr>
      <vt:lpstr>Defining A Class and Objects</vt:lpstr>
      <vt:lpstr>Exercise</vt:lpstr>
      <vt:lpstr>Properties of Object</vt:lpstr>
      <vt:lpstr>Exercise1</vt:lpstr>
      <vt:lpstr>Exercise2</vt:lpstr>
      <vt:lpstr>exercise3</vt:lpstr>
      <vt:lpstr>Exercise4</vt:lpstr>
      <vt:lpstr>Example5</vt:lpstr>
      <vt:lpstr>Example6-Inheritance</vt:lpstr>
      <vt:lpstr>MySQL Introduction</vt:lpstr>
      <vt:lpstr>PHP+MySQL Connect to Database</vt:lpstr>
      <vt:lpstr>PHP+MySQL Connect to Database</vt:lpstr>
      <vt:lpstr>Closing a Connection</vt:lpstr>
      <vt:lpstr>Closing a Connection</vt:lpstr>
      <vt:lpstr>PHP+MySQL - Create Database</vt:lpstr>
      <vt:lpstr>PHP+MySQL - Create Database</vt:lpstr>
      <vt:lpstr>PHP+MySQL Create Table</vt:lpstr>
      <vt:lpstr>PHP+MySQL Create Table</vt:lpstr>
      <vt:lpstr>Create Table Continue…</vt:lpstr>
      <vt:lpstr>Create Table Continue…</vt:lpstr>
      <vt:lpstr>PHP MySQL INSERT INTO</vt:lpstr>
      <vt:lpstr>PHP MySQL INSERT INTO</vt:lpstr>
      <vt:lpstr>Exercise-Inserting data using a form</vt:lpstr>
      <vt:lpstr>Answer –insertdb.html</vt:lpstr>
      <vt:lpstr>Answer –insertdb.php</vt:lpstr>
      <vt:lpstr>PHP + MySQL SELECT</vt:lpstr>
      <vt:lpstr>Example</vt:lpstr>
      <vt:lpstr>SELECT with WHERE clause</vt:lpstr>
      <vt:lpstr>Example</vt:lpstr>
      <vt:lpstr>PHP + MySQL UPDATE</vt:lpstr>
      <vt:lpstr>Example</vt:lpstr>
      <vt:lpstr>Delete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 side programming</dc:title>
  <dc:creator>tfn</dc:creator>
  <cp:lastModifiedBy>HELLO USER™</cp:lastModifiedBy>
  <cp:revision>513</cp:revision>
  <dcterms:created xsi:type="dcterms:W3CDTF">2009-08-27T14:05:17Z</dcterms:created>
  <dcterms:modified xsi:type="dcterms:W3CDTF">2016-09-20T15:16:38Z</dcterms:modified>
</cp:coreProperties>
</file>